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BE5D6"/>
    <a:srgbClr val="FF8F8F"/>
    <a:srgbClr val="DA0000"/>
    <a:srgbClr val="95C674"/>
    <a:srgbClr val="97C777"/>
    <a:srgbClr val="A0CC82"/>
    <a:srgbClr val="FF9999"/>
    <a:srgbClr val="FF7C80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2299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8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41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0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1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1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8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2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4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48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3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44386-3EF2-4629-9FD4-EB6A9F2D62E0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6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テキスト ボックス 118"/>
          <p:cNvSpPr txBox="1"/>
          <p:nvPr/>
        </p:nvSpPr>
        <p:spPr>
          <a:xfrm>
            <a:off x="3559069" y="2603842"/>
            <a:ext cx="30551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 ゾーニング図の作成</a:t>
            </a:r>
            <a:endParaRPr kumimoji="1" lang="en-US" altLang="ja-JP" sz="1050" b="1" dirty="0"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・地域の農地状況を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３つの区域に可視化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・市の担当者より各集落に説明し、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おお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むね合意を得られた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68994" y="3625533"/>
            <a:ext cx="3470872" cy="21775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-R5-</a:t>
            </a: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R5.6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活動方針より項目ごとにまとめた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ロードマップを作成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R5.7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現地の農地確認とワークショップによる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ゾーニング図の作成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R5.9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・「</a:t>
            </a:r>
            <a:r>
              <a:rPr kumimoji="1" lang="ja-JP" altLang="en-US" sz="105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まるっと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中間管理方式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」や「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特定地域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5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づ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くり協同組合制度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」等を学ぶ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セミナーを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開催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・「</a:t>
            </a:r>
            <a:r>
              <a:rPr kumimoji="1" lang="ja-JP" altLang="en-US" sz="105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まるっと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中間管理方式」の提唱者で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ある可知氏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と、温海地域で同方式を活用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することについて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分析・討論会を実施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80452" y="2095136"/>
            <a:ext cx="292740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r>
              <a:rPr kumimoji="1" lang="en-US" altLang="ja-JP" sz="20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-R4-</a:t>
            </a:r>
            <a:endParaRPr kumimoji="1" lang="en-US" altLang="ja-JP" sz="105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R4.10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　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チーム結成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○随時　   活動方針と進め方を協議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（打合せ・会議）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7237" y="56938"/>
            <a:ext cx="601683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中山間課題解決検討チーム（鶴岡市温海地域）の活動内容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24067" y="34992"/>
            <a:ext cx="277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令和６年１０月１７日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中山間地域課題解決検討チーム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2583395" y="3019254"/>
            <a:ext cx="2946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（鶴岡市温海地域の現状・課題）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CFAAF8-44B7-AD5E-23C4-28C98A2A3E55}"/>
              </a:ext>
            </a:extLst>
          </p:cNvPr>
          <p:cNvSpPr/>
          <p:nvPr/>
        </p:nvSpPr>
        <p:spPr>
          <a:xfrm>
            <a:off x="171174" y="2105100"/>
            <a:ext cx="3280799" cy="4663999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0" name="グループ化 89"/>
          <p:cNvGrpSpPr/>
          <p:nvPr/>
        </p:nvGrpSpPr>
        <p:grpSpPr>
          <a:xfrm>
            <a:off x="9459420" y="49688"/>
            <a:ext cx="2985719" cy="4445801"/>
            <a:chOff x="5947318" y="2095464"/>
            <a:chExt cx="3002719" cy="4445801"/>
          </a:xfrm>
        </p:grpSpPr>
        <p:sp>
          <p:nvSpPr>
            <p:cNvPr id="10" name="正方形/長方形 9"/>
            <p:cNvSpPr/>
            <p:nvPr/>
          </p:nvSpPr>
          <p:spPr>
            <a:xfrm>
              <a:off x="6030444" y="2095464"/>
              <a:ext cx="2919593" cy="4445801"/>
            </a:xfrm>
            <a:prstGeom prst="rect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947318" y="2250772"/>
              <a:ext cx="3002719" cy="2300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（今後の取り組み）</a:t>
              </a:r>
              <a:endParaRPr kumimoji="1" lang="en-US" altLang="ja-JP" sz="1200" dirty="0"/>
            </a:p>
            <a:p>
              <a:r>
                <a:rPr kumimoji="1" lang="ja-JP" altLang="en-US" sz="1400" dirty="0"/>
                <a:t>　</a:t>
              </a:r>
              <a:r>
                <a:rPr kumimoji="1" lang="ja-JP" altLang="en-US" sz="1050" dirty="0"/>
                <a:t>○「まるっと中間管理方式」を活用した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「あつみ農地センター（仮称）」の設立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  →　令和</a:t>
              </a:r>
              <a:r>
                <a:rPr kumimoji="1" lang="en-US" altLang="ja-JP" sz="1050" dirty="0"/>
                <a:t>6</a:t>
              </a:r>
              <a:r>
                <a:rPr kumimoji="1" lang="ja-JP" altLang="en-US" sz="1050" dirty="0"/>
                <a:t>年</a:t>
              </a:r>
              <a:r>
                <a:rPr kumimoji="1" lang="en-US" altLang="ja-JP" sz="1050" dirty="0"/>
                <a:t>6</a:t>
              </a:r>
              <a:r>
                <a:rPr kumimoji="1" lang="ja-JP" altLang="en-US" sz="1050" dirty="0"/>
                <a:t>月～</a:t>
              </a:r>
              <a:r>
                <a:rPr kumimoji="1" lang="en-US" altLang="ja-JP" sz="1050" dirty="0"/>
                <a:t>7</a:t>
              </a:r>
              <a:r>
                <a:rPr kumimoji="1" lang="ja-JP" altLang="en-US" sz="1050" dirty="0"/>
                <a:t>月頃を目標</a:t>
              </a:r>
              <a:endParaRPr kumimoji="1" lang="en-US" altLang="ja-JP" sz="1050" dirty="0"/>
            </a:p>
            <a:p>
              <a:endParaRPr kumimoji="1" lang="en-US" altLang="ja-JP" sz="1050" dirty="0"/>
            </a:p>
            <a:p>
              <a:r>
                <a:rPr kumimoji="1" lang="ja-JP" altLang="en-US" sz="1050" dirty="0"/>
                <a:t>　 ○ 作成したゾーニング図を活用した「地域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  計画」「目標地図」の作成と「集落戦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  略」との整合性を図り、レッドゾーンに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  おける有効活用方策を検討する</a:t>
              </a:r>
              <a:endParaRPr kumimoji="1" lang="en-US" altLang="ja-JP" sz="1050" dirty="0"/>
            </a:p>
            <a:p>
              <a:endParaRPr kumimoji="1" lang="en-US" altLang="ja-JP" sz="1050" dirty="0"/>
            </a:p>
            <a:p>
              <a:r>
                <a:rPr kumimoji="1" lang="ja-JP" altLang="en-US" sz="1050" dirty="0"/>
                <a:t>　 ○ 特定地域づくり協同組合制度を活用した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  労働力確保対策を「あつみ農地センター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（仮称）」の設立と併せて検討する</a:t>
              </a:r>
              <a:endParaRPr kumimoji="1" lang="en-US" altLang="ja-JP" sz="1400" dirty="0"/>
            </a:p>
          </p:txBody>
        </p: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45CCC13-1076-C6D7-6CA9-86B2A73BE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4494" y="4456528"/>
              <a:ext cx="1427955" cy="2021017"/>
            </a:xfrm>
            <a:prstGeom prst="rect">
              <a:avLst/>
            </a:prstGeom>
          </p:spPr>
        </p:pic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A796E36-5784-63F0-4364-9A7BBFCBFBD3}"/>
              </a:ext>
            </a:extLst>
          </p:cNvPr>
          <p:cNvSpPr txBox="1"/>
          <p:nvPr/>
        </p:nvSpPr>
        <p:spPr>
          <a:xfrm>
            <a:off x="-2634892" y="1067971"/>
            <a:ext cx="2485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○ 主な経営作目は水稲で</a:t>
            </a:r>
            <a:r>
              <a:rPr kumimoji="1" lang="en-US" altLang="ja-JP" sz="1050" dirty="0"/>
              <a:t>40.4%</a:t>
            </a:r>
            <a:r>
              <a:rPr kumimoji="1" lang="ja-JP" altLang="en-US" sz="1050" dirty="0"/>
              <a:t>、次に</a:t>
            </a:r>
            <a:endParaRPr kumimoji="1" lang="en-US" altLang="ja-JP" sz="1050" dirty="0"/>
          </a:p>
          <a:p>
            <a:r>
              <a:rPr kumimoji="1" lang="ja-JP" altLang="en-US" sz="1050" dirty="0"/>
              <a:t>　そばで</a:t>
            </a:r>
            <a:r>
              <a:rPr kumimoji="1" lang="en-US" altLang="ja-JP" sz="1050" dirty="0"/>
              <a:t>12.0%</a:t>
            </a:r>
            <a:r>
              <a:rPr kumimoji="1" lang="ja-JP" altLang="en-US" sz="1050" dirty="0"/>
              <a:t>、その他野菜・果樹・</a:t>
            </a:r>
            <a:endParaRPr kumimoji="1" lang="en-US" altLang="ja-JP" sz="1050" dirty="0"/>
          </a:p>
          <a:p>
            <a:r>
              <a:rPr kumimoji="1" lang="ja-JP" altLang="en-US" sz="1050" dirty="0"/>
              <a:t>　飼料用作物・林地などがあり、自己</a:t>
            </a:r>
            <a:endParaRPr kumimoji="1" lang="en-US" altLang="ja-JP" sz="1050" dirty="0"/>
          </a:p>
          <a:p>
            <a:r>
              <a:rPr kumimoji="1" lang="ja-JP" altLang="en-US" sz="1050" dirty="0"/>
              <a:t>　保全が</a:t>
            </a:r>
            <a:r>
              <a:rPr kumimoji="1" lang="en-US" altLang="ja-JP" sz="1050" dirty="0"/>
              <a:t>30%</a:t>
            </a:r>
            <a:r>
              <a:rPr kumimoji="1" lang="ja-JP" altLang="en-US" sz="1050" dirty="0"/>
              <a:t>となっている。</a:t>
            </a:r>
            <a:endParaRPr kumimoji="1" lang="en-US" altLang="ja-JP" sz="105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841296E-578B-3EC3-748F-F1C61D10479D}"/>
              </a:ext>
            </a:extLst>
          </p:cNvPr>
          <p:cNvSpPr txBox="1"/>
          <p:nvPr/>
        </p:nvSpPr>
        <p:spPr>
          <a:xfrm>
            <a:off x="-2317050" y="3372541"/>
            <a:ext cx="1542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《</a:t>
            </a:r>
            <a:r>
              <a:rPr kumimoji="1" lang="ja-JP" altLang="en-US" sz="800" dirty="0"/>
              <a:t>高齢化と担い手不足が深刻化</a:t>
            </a:r>
            <a:r>
              <a:rPr kumimoji="1" lang="en-US" altLang="ja-JP" sz="800" dirty="0"/>
              <a:t>》</a:t>
            </a:r>
          </a:p>
          <a:p>
            <a:r>
              <a:rPr kumimoji="1" lang="ja-JP" altLang="en-US" sz="800" dirty="0"/>
              <a:t>・後継者がいない　</a:t>
            </a:r>
            <a:r>
              <a:rPr kumimoji="1" lang="en-US" altLang="ja-JP" sz="800" dirty="0"/>
              <a:t>70%</a:t>
            </a:r>
          </a:p>
          <a:p>
            <a:r>
              <a:rPr kumimoji="1" lang="ja-JP" altLang="en-US" sz="800" dirty="0"/>
              <a:t>・水稲耕作面積は約</a:t>
            </a:r>
            <a:r>
              <a:rPr kumimoji="1" lang="en-US" altLang="ja-JP" sz="800" dirty="0"/>
              <a:t>30</a:t>
            </a:r>
            <a:r>
              <a:rPr kumimoji="1" lang="ja-JP" altLang="en-US" sz="800" dirty="0"/>
              <a:t>年で半減</a:t>
            </a:r>
            <a:endParaRPr kumimoji="1" lang="en-US" altLang="ja-JP" sz="800" dirty="0"/>
          </a:p>
          <a:p>
            <a:r>
              <a:rPr kumimoji="1" lang="ja-JP" altLang="en-US" sz="800" dirty="0"/>
              <a:t>・農業者は</a:t>
            </a:r>
            <a:r>
              <a:rPr kumimoji="1" lang="en-US" altLang="ja-JP" sz="800" dirty="0"/>
              <a:t>1</a:t>
            </a:r>
            <a:r>
              <a:rPr kumimoji="1" lang="ja-JP" altLang="en-US" sz="800" dirty="0"/>
              <a:t>年に</a:t>
            </a:r>
            <a:r>
              <a:rPr kumimoji="1" lang="en-US" altLang="ja-JP" sz="800" dirty="0"/>
              <a:t>204</a:t>
            </a:r>
            <a:r>
              <a:rPr kumimoji="1" lang="ja-JP" altLang="en-US" sz="800" dirty="0"/>
              <a:t>人減少</a:t>
            </a:r>
            <a:r>
              <a:rPr kumimoji="1" lang="en-US" altLang="ja-JP" sz="800" dirty="0"/>
              <a:t>…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42408" y="500987"/>
            <a:ext cx="5529753" cy="1371459"/>
            <a:chOff x="60114" y="647072"/>
            <a:chExt cx="5529753" cy="1371459"/>
          </a:xfrm>
        </p:grpSpPr>
        <p:sp>
          <p:nvSpPr>
            <p:cNvPr id="4" name="正方形/長方形 3"/>
            <p:cNvSpPr/>
            <p:nvPr/>
          </p:nvSpPr>
          <p:spPr>
            <a:xfrm>
              <a:off x="193923" y="737367"/>
              <a:ext cx="5344488" cy="128116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0114" y="932741"/>
              <a:ext cx="55297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・中山間地域集落を維持するため、県・市町村・関係団体が一体となった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中山間地域</a:t>
              </a:r>
              <a:endPara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課題解決検討チームを結成</a:t>
              </a:r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「農業上の利用が行われる区域」や「保全等を進める区域」等にゾーニング</a:t>
              </a:r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の上、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高齢化による離農や担い手人口の減少等で生じる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遊休農地の発生防止を図り</a:t>
              </a:r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それでも生じた遊休農地の解消に繋げるため、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遊休農地の有効活用方策を検討</a:t>
              </a:r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する。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297942" y="647072"/>
              <a:ext cx="829328" cy="24105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概　要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01131" y="497978"/>
            <a:ext cx="3511323" cy="1374467"/>
            <a:chOff x="5566720" y="646790"/>
            <a:chExt cx="3511323" cy="1360435"/>
          </a:xfrm>
        </p:grpSpPr>
        <p:sp>
          <p:nvSpPr>
            <p:cNvPr id="15" name="正方形/長方形 14"/>
            <p:cNvSpPr/>
            <p:nvPr/>
          </p:nvSpPr>
          <p:spPr>
            <a:xfrm>
              <a:off x="5566720" y="739141"/>
              <a:ext cx="3451645" cy="1268084"/>
            </a:xfrm>
            <a:prstGeom prst="rect">
              <a:avLst/>
            </a:prstGeom>
            <a:solidFill>
              <a:srgbClr val="FBE5D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584951" y="904355"/>
              <a:ext cx="3493092" cy="1035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鶴岡市温海地域における以下の方策等の検討・提案を目指す。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①遊休農地の発生防止・解消方策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②労働力確保対策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5614550" y="646790"/>
              <a:ext cx="829328" cy="24105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目　標</a:t>
              </a:r>
            </a:p>
          </p:txBody>
        </p:sp>
      </p:grpSp>
      <p:sp>
        <p:nvSpPr>
          <p:cNvPr id="22" name="角丸四角形 21"/>
          <p:cNvSpPr/>
          <p:nvPr/>
        </p:nvSpPr>
        <p:spPr>
          <a:xfrm>
            <a:off x="665813" y="1950900"/>
            <a:ext cx="2218866" cy="339733"/>
          </a:xfrm>
          <a:prstGeom prst="roundRect">
            <a:avLst/>
          </a:prstGeom>
          <a:solidFill>
            <a:srgbClr val="95C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これまでの活動（～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786782"/>
              </p:ext>
            </p:extLst>
          </p:nvPr>
        </p:nvGraphicFramePr>
        <p:xfrm>
          <a:off x="-3265851" y="1959543"/>
          <a:ext cx="3087390" cy="829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91">
                  <a:extLst>
                    <a:ext uri="{9D8B030D-6E8A-4147-A177-3AD203B41FA5}">
                      <a16:colId xmlns:a16="http://schemas.microsoft.com/office/drawing/2014/main" val="1674346222"/>
                    </a:ext>
                  </a:extLst>
                </a:gridCol>
                <a:gridCol w="502691">
                  <a:extLst>
                    <a:ext uri="{9D8B030D-6E8A-4147-A177-3AD203B41FA5}">
                      <a16:colId xmlns:a16="http://schemas.microsoft.com/office/drawing/2014/main" val="1538563639"/>
                    </a:ext>
                  </a:extLst>
                </a:gridCol>
                <a:gridCol w="502691">
                  <a:extLst>
                    <a:ext uri="{9D8B030D-6E8A-4147-A177-3AD203B41FA5}">
                      <a16:colId xmlns:a16="http://schemas.microsoft.com/office/drawing/2014/main" val="2798574820"/>
                    </a:ext>
                  </a:extLst>
                </a:gridCol>
                <a:gridCol w="463137">
                  <a:extLst>
                    <a:ext uri="{9D8B030D-6E8A-4147-A177-3AD203B41FA5}">
                      <a16:colId xmlns:a16="http://schemas.microsoft.com/office/drawing/2014/main" val="2602821461"/>
                    </a:ext>
                  </a:extLst>
                </a:gridCol>
                <a:gridCol w="528289">
                  <a:extLst>
                    <a:ext uri="{9D8B030D-6E8A-4147-A177-3AD203B41FA5}">
                      <a16:colId xmlns:a16="http://schemas.microsoft.com/office/drawing/2014/main" val="2771000219"/>
                    </a:ext>
                  </a:extLst>
                </a:gridCol>
                <a:gridCol w="587891">
                  <a:extLst>
                    <a:ext uri="{9D8B030D-6E8A-4147-A177-3AD203B41FA5}">
                      <a16:colId xmlns:a16="http://schemas.microsoft.com/office/drawing/2014/main" val="1343188155"/>
                    </a:ext>
                  </a:extLst>
                </a:gridCol>
              </a:tblGrid>
              <a:tr h="223880"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38733"/>
                  </a:ext>
                </a:extLst>
              </a:tr>
              <a:tr h="253386"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74882"/>
                  </a:ext>
                </a:extLst>
              </a:tr>
              <a:tr h="35181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1,089</a:t>
                      </a:r>
                    </a:p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ha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42</a:t>
                      </a:r>
                    </a:p>
                    <a:p>
                      <a:pPr algn="r"/>
                      <a:r>
                        <a:rPr kumimoji="1" lang="ja-JP" altLang="en-US" sz="800" dirty="0">
                          <a:latin typeface="+mn-ea"/>
                          <a:ea typeface="+mn-ea"/>
                        </a:rPr>
                        <a:t>経営体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257.6</a:t>
                      </a:r>
                    </a:p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ha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636.2ha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804</a:t>
                      </a:r>
                    </a:p>
                    <a:p>
                      <a:pPr algn="r"/>
                      <a:r>
                        <a:rPr kumimoji="1" lang="ja-JP" altLang="en-US" sz="800" dirty="0">
                          <a:latin typeface="+mn-ea"/>
                          <a:ea typeface="+mn-ea"/>
                        </a:rPr>
                        <a:t>経営体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+mn-ea"/>
                          <a:ea typeface="+mn-ea"/>
                        </a:rPr>
                        <a:t>762</a:t>
                      </a:r>
                    </a:p>
                    <a:p>
                      <a:pPr algn="r"/>
                      <a:r>
                        <a:rPr kumimoji="1" lang="ja-JP" altLang="en-US" sz="800" dirty="0">
                          <a:latin typeface="+mn-ea"/>
                          <a:ea typeface="+mn-ea"/>
                        </a:rPr>
                        <a:t>経営体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925506"/>
                  </a:ext>
                </a:extLst>
              </a:tr>
            </a:tbl>
          </a:graphicData>
        </a:graphic>
      </p:graphicFrame>
      <p:grpSp>
        <p:nvGrpSpPr>
          <p:cNvPr id="81" name="グループ化 80"/>
          <p:cNvGrpSpPr/>
          <p:nvPr/>
        </p:nvGrpSpPr>
        <p:grpSpPr>
          <a:xfrm>
            <a:off x="-3180696" y="1993798"/>
            <a:ext cx="3131966" cy="506646"/>
            <a:chOff x="-3180696" y="1993798"/>
            <a:chExt cx="3131966" cy="50664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-3180696" y="2161748"/>
              <a:ext cx="6467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耕地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面積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-2705580" y="2161469"/>
              <a:ext cx="6467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中心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経営体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-1715443" y="1993798"/>
              <a:ext cx="6467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耕作者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台帳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面積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-1283126" y="2161890"/>
              <a:ext cx="6467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経営体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総数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-813668" y="2175268"/>
              <a:ext cx="7649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b="1" dirty="0">
                  <a:solidFill>
                    <a:schemeClr val="bg1"/>
                  </a:solidFill>
                </a:rPr>
                <a:t>中心経営体</a:t>
              </a:r>
              <a:endParaRPr kumimoji="1" lang="en-US" altLang="ja-JP" sz="7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700" b="1" dirty="0">
                  <a:solidFill>
                    <a:schemeClr val="bg1"/>
                  </a:solidFill>
                </a:rPr>
                <a:t>以外の経営体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-2196757" y="2161469"/>
              <a:ext cx="6467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経営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面積</a:t>
              </a:r>
              <a:endParaRPr kumimoji="1" lang="en-US" altLang="ja-JP" sz="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-3007697" y="1959543"/>
            <a:ext cx="13199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</a:rPr>
              <a:t>人・農地プラン（</a:t>
            </a:r>
            <a:r>
              <a:rPr kumimoji="1" lang="en-US" altLang="ja-JP" sz="800" b="1" dirty="0">
                <a:solidFill>
                  <a:schemeClr val="bg1"/>
                </a:solidFill>
              </a:rPr>
              <a:t>R4</a:t>
            </a:r>
            <a:r>
              <a:rPr kumimoji="1" lang="ja-JP" altLang="en-US" sz="8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284546" y="2726887"/>
            <a:ext cx="646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</a:rPr>
              <a:t>中心</a:t>
            </a:r>
            <a:endParaRPr kumimoji="1" lang="en-US" altLang="ja-JP" sz="800" b="1" dirty="0">
              <a:solidFill>
                <a:schemeClr val="bg1"/>
              </a:solidFill>
            </a:endParaRPr>
          </a:p>
          <a:p>
            <a:r>
              <a:rPr kumimoji="1" lang="ja-JP" altLang="en-US" sz="800" b="1" dirty="0">
                <a:solidFill>
                  <a:schemeClr val="bg1"/>
                </a:solidFill>
              </a:rPr>
              <a:t>経営体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-2906848" y="2099419"/>
            <a:ext cx="11972052" cy="4572297"/>
            <a:chOff x="-3392088" y="2189160"/>
            <a:chExt cx="11972052" cy="4421526"/>
          </a:xfrm>
        </p:grpSpPr>
        <p:sp>
          <p:nvSpPr>
            <p:cNvPr id="9" name="正方形/長方形 8"/>
            <p:cNvSpPr/>
            <p:nvPr/>
          </p:nvSpPr>
          <p:spPr>
            <a:xfrm>
              <a:off x="3027724" y="2189160"/>
              <a:ext cx="5552240" cy="2241404"/>
            </a:xfrm>
            <a:prstGeom prst="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-3392088" y="4430564"/>
              <a:ext cx="2927401" cy="21801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1050" dirty="0"/>
            </a:p>
            <a:p>
              <a:r>
                <a:rPr kumimoji="1" lang="en-US" altLang="ja-JP" sz="2000" dirty="0">
                  <a:solidFill>
                    <a:schemeClr val="accent4">
                      <a:lumMod val="75000"/>
                    </a:schemeClr>
                  </a:solidFill>
                </a:rPr>
                <a:t>-R4-</a:t>
              </a:r>
              <a:endParaRPr kumimoji="1" lang="en-US" altLang="ja-JP" sz="105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r>
                <a:rPr kumimoji="1" lang="ja-JP" altLang="en-US" sz="1050" dirty="0"/>
                <a:t>○</a:t>
              </a:r>
              <a:r>
                <a:rPr kumimoji="1" lang="en-US" altLang="ja-JP" sz="1050" dirty="0"/>
                <a:t>R4.10</a:t>
              </a:r>
              <a:r>
                <a:rPr kumimoji="1" lang="ja-JP" altLang="en-US" sz="1050" dirty="0"/>
                <a:t>  　</a:t>
              </a:r>
              <a:r>
                <a:rPr kumimoji="1" lang="ja-JP" altLang="en-US" sz="1050" b="1" dirty="0"/>
                <a:t>チーム結成</a:t>
              </a:r>
              <a:r>
                <a:rPr kumimoji="1" lang="ja-JP" altLang="en-US" sz="1050" dirty="0"/>
                <a:t>（㈱あつみ農地保全組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合、鶴岡市農林水産部（温海庁舎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産業建設課、農山漁村振興課、農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業委員会）、</a:t>
              </a:r>
              <a:r>
                <a:rPr kumimoji="1" lang="en-US" altLang="ja-JP" sz="1050" dirty="0"/>
                <a:t>JA</a:t>
              </a:r>
              <a:r>
                <a:rPr kumimoji="1" lang="ja-JP" altLang="en-US" sz="1050" dirty="0"/>
                <a:t>庄内たがわ、県農　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業会議、県庄内総合支庁（農業振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興課・農村計画課）、県農林水産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　部（農業経営・所得向上推進課）</a:t>
              </a:r>
              <a:endParaRPr kumimoji="1" lang="en-US" altLang="ja-JP" sz="1050" dirty="0"/>
            </a:p>
            <a:p>
              <a:pPr>
                <a:spcBef>
                  <a:spcPts val="600"/>
                </a:spcBef>
              </a:pPr>
              <a:r>
                <a:rPr kumimoji="1" lang="ja-JP" altLang="en-US" sz="1050" dirty="0"/>
                <a:t>○随時　   活動方針と進め方を協議</a:t>
              </a:r>
              <a:endParaRPr kumimoji="1" lang="en-US" altLang="ja-JP" sz="1050" dirty="0"/>
            </a:p>
            <a:p>
              <a:r>
                <a:rPr kumimoji="1" lang="ja-JP" altLang="en-US" sz="1050" dirty="0"/>
                <a:t>　　　　（打合せ・会議）</a:t>
              </a:r>
              <a:endParaRPr kumimoji="1" lang="en-US" altLang="ja-JP" sz="1050" dirty="0"/>
            </a:p>
            <a:p>
              <a:endParaRPr kumimoji="1" lang="en-US" altLang="ja-JP" sz="1050" dirty="0"/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405562" y="5755420"/>
            <a:ext cx="2760907" cy="940597"/>
            <a:chOff x="3571843" y="5789287"/>
            <a:chExt cx="2760907" cy="940597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4E722A6-B0EF-82EA-F3F1-726849CF1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1843" y="5793197"/>
              <a:ext cx="1357704" cy="935998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C2827A6-9AED-B90E-D089-9AF4CAFDD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047" y="5793885"/>
              <a:ext cx="1357703" cy="935999"/>
            </a:xfrm>
            <a:prstGeom prst="rect">
              <a:avLst/>
            </a:prstGeom>
            <a:ln>
              <a:noFill/>
            </a:ln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7A096FB3-A891-3B57-02DE-6CF1FF978CF2}"/>
                </a:ext>
              </a:extLst>
            </p:cNvPr>
            <p:cNvSpPr txBox="1"/>
            <p:nvPr/>
          </p:nvSpPr>
          <p:spPr>
            <a:xfrm>
              <a:off x="3955110" y="5789287"/>
              <a:ext cx="540000" cy="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700" b="1" dirty="0"/>
                <a:t>現地確認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BB4B2D85-B869-5E85-16D1-145C01E2528B}"/>
                </a:ext>
              </a:extLst>
            </p:cNvPr>
            <p:cNvSpPr txBox="1"/>
            <p:nvPr/>
          </p:nvSpPr>
          <p:spPr>
            <a:xfrm>
              <a:off x="5286328" y="5789287"/>
              <a:ext cx="720000" cy="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700" b="1" dirty="0"/>
                <a:t>分析・討論会</a:t>
              </a:r>
              <a:endParaRPr kumimoji="1" lang="en-US" altLang="ja-JP" sz="700" b="1" dirty="0"/>
            </a:p>
          </p:txBody>
        </p:sp>
      </p:grpSp>
      <p:sp>
        <p:nvSpPr>
          <p:cNvPr id="91" name="角丸四角形 90"/>
          <p:cNvSpPr/>
          <p:nvPr/>
        </p:nvSpPr>
        <p:spPr>
          <a:xfrm>
            <a:off x="3617046" y="1950900"/>
            <a:ext cx="2218866" cy="33973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活動の成果・課題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10252083" y="4853820"/>
            <a:ext cx="2011434" cy="1338095"/>
            <a:chOff x="6825065" y="4137357"/>
            <a:chExt cx="2129751" cy="137139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749B775-F647-2C41-8E90-FDBFFD23C011}"/>
                </a:ext>
              </a:extLst>
            </p:cNvPr>
            <p:cNvSpPr txBox="1"/>
            <p:nvPr/>
          </p:nvSpPr>
          <p:spPr>
            <a:xfrm>
              <a:off x="6825065" y="5303714"/>
              <a:ext cx="1427955" cy="205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ゾーニング図→</a:t>
              </a:r>
              <a:endPara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98381" y="4137357"/>
              <a:ext cx="1356435" cy="1358028"/>
            </a:xfrm>
            <a:prstGeom prst="rect">
              <a:avLst/>
            </a:prstGeom>
          </p:spPr>
        </p:pic>
      </p:grpSp>
      <p:sp>
        <p:nvSpPr>
          <p:cNvPr id="136" name="正方形/長方形 135"/>
          <p:cNvSpPr/>
          <p:nvPr/>
        </p:nvSpPr>
        <p:spPr>
          <a:xfrm>
            <a:off x="3512964" y="4477170"/>
            <a:ext cx="5552239" cy="2308793"/>
          </a:xfrm>
          <a:prstGeom prst="rect">
            <a:avLst/>
          </a:prstGeom>
          <a:noFill/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617046" y="4356905"/>
            <a:ext cx="2218866" cy="339733"/>
          </a:xfrm>
          <a:prstGeom prst="roundRect">
            <a:avLst/>
          </a:prstGeom>
          <a:solidFill>
            <a:srgbClr val="FF8F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６年度の取組内容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9350899" y="4650797"/>
            <a:ext cx="161111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温海全域での「あつみ農地センター（仮称）」設置の見送りにより、全域の「あつみ労働力センター（仮称）」も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見送る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03354" y="6156086"/>
            <a:ext cx="2212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－労働力確保対策－</a:t>
            </a:r>
            <a:endParaRPr kumimoji="1" lang="en-US" altLang="ja-JP" sz="12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-2610308" y="-68105"/>
            <a:ext cx="25273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DA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 あつみ農地センター（仮称）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（当初）温海地域全域での設立を検討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↓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（現在）エリアでの設立検討に変更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図 36" descr="画面の領域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408" y="1502691"/>
            <a:ext cx="243189" cy="324000"/>
          </a:xfrm>
          <a:prstGeom prst="rect">
            <a:avLst/>
          </a:prstGeom>
        </p:spPr>
      </p:pic>
      <p:grpSp>
        <p:nvGrpSpPr>
          <p:cNvPr id="64" name="グループ化 63"/>
          <p:cNvGrpSpPr/>
          <p:nvPr/>
        </p:nvGrpSpPr>
        <p:grpSpPr>
          <a:xfrm>
            <a:off x="8394765" y="1455677"/>
            <a:ext cx="531609" cy="259170"/>
            <a:chOff x="7832976" y="1314135"/>
            <a:chExt cx="476302" cy="217794"/>
          </a:xfrm>
          <a:solidFill>
            <a:srgbClr val="F4B183"/>
          </a:solidFill>
        </p:grpSpPr>
        <p:pic>
          <p:nvPicPr>
            <p:cNvPr id="44" name="図 43" descr="画面の領域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5035" y="1327745"/>
              <a:ext cx="354029" cy="204184"/>
            </a:xfrm>
            <a:prstGeom prst="rect">
              <a:avLst/>
            </a:prstGeom>
            <a:grpFill/>
          </p:spPr>
        </p:pic>
        <p:cxnSp>
          <p:nvCxnSpPr>
            <p:cNvPr id="47" name="直線コネクタ 46"/>
            <p:cNvCxnSpPr/>
            <p:nvPr/>
          </p:nvCxnSpPr>
          <p:spPr>
            <a:xfrm>
              <a:off x="7832976" y="1529814"/>
              <a:ext cx="476302" cy="0"/>
            </a:xfrm>
            <a:prstGeom prst="line">
              <a:avLst/>
            </a:prstGeom>
            <a:grpFill/>
            <a:ln>
              <a:solidFill>
                <a:srgbClr val="F4B1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914276" y="1314135"/>
              <a:ext cx="0" cy="210062"/>
            </a:xfrm>
            <a:prstGeom prst="line">
              <a:avLst/>
            </a:prstGeom>
            <a:grpFill/>
            <a:ln>
              <a:solidFill>
                <a:srgbClr val="F4B1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/>
          <p:cNvSpPr txBox="1"/>
          <p:nvPr/>
        </p:nvSpPr>
        <p:spPr>
          <a:xfrm>
            <a:off x="8066212" y="1711133"/>
            <a:ext cx="11288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accent2">
                    <a:lumMod val="50000"/>
                  </a:schemeClr>
                </a:solidFill>
              </a:rPr>
              <a:t>鳥獣緩衝帯整備　など</a:t>
            </a:r>
          </a:p>
        </p:txBody>
      </p:sp>
      <p:pic>
        <p:nvPicPr>
          <p:cNvPr id="69" name="図 68" descr="画面の領域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663" y="1009882"/>
            <a:ext cx="348510" cy="339147"/>
          </a:xfrm>
          <a:prstGeom prst="rect">
            <a:avLst/>
          </a:prstGeom>
        </p:spPr>
      </p:pic>
      <p:sp>
        <p:nvSpPr>
          <p:cNvPr id="102" name="テキスト ボックス 101"/>
          <p:cNvSpPr txBox="1"/>
          <p:nvPr/>
        </p:nvSpPr>
        <p:spPr>
          <a:xfrm>
            <a:off x="8346456" y="1287089"/>
            <a:ext cx="11288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accent2">
                    <a:lumMod val="50000"/>
                  </a:schemeClr>
                </a:solidFill>
              </a:rPr>
              <a:t>蜜源作物栽培</a:t>
            </a:r>
          </a:p>
        </p:txBody>
      </p:sp>
      <p:grpSp>
        <p:nvGrpSpPr>
          <p:cNvPr id="95" name="グループ化 94"/>
          <p:cNvGrpSpPr/>
          <p:nvPr/>
        </p:nvGrpSpPr>
        <p:grpSpPr>
          <a:xfrm>
            <a:off x="1342087" y="2338373"/>
            <a:ext cx="2327655" cy="1194578"/>
            <a:chOff x="4393134" y="2374193"/>
            <a:chExt cx="2327655" cy="1194578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4442689" y="2416225"/>
              <a:ext cx="1878557" cy="1116763"/>
              <a:chOff x="4579372" y="2418610"/>
              <a:chExt cx="1878557" cy="1116763"/>
            </a:xfrm>
          </p:grpSpPr>
          <p:sp>
            <p:nvSpPr>
              <p:cNvPr id="46" name="楕円 45"/>
              <p:cNvSpPr/>
              <p:nvPr/>
            </p:nvSpPr>
            <p:spPr>
              <a:xfrm>
                <a:off x="5040071" y="2563829"/>
                <a:ext cx="971544" cy="971544"/>
              </a:xfrm>
              <a:prstGeom prst="ellipse">
                <a:avLst/>
              </a:prstGeom>
              <a:noFill/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5170757" y="2418610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4579372" y="2825901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4723204" y="3254670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5620840" y="3254355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5756735" y="2823616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4393134" y="2374193"/>
              <a:ext cx="2327655" cy="1194578"/>
              <a:chOff x="4390187" y="1006202"/>
              <a:chExt cx="2327655" cy="1194578"/>
            </a:xfrm>
          </p:grpSpPr>
          <p:sp>
            <p:nvSpPr>
              <p:cNvPr id="60" name="テキスト ボックス 59"/>
              <p:cNvSpPr txBox="1"/>
              <p:nvPr/>
            </p:nvSpPr>
            <p:spPr>
              <a:xfrm>
                <a:off x="4999310" y="1006202"/>
                <a:ext cx="1006546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㈱あつみ農地</a:t>
                </a:r>
                <a:endParaRPr kumimoji="1" lang="en-US" altLang="ja-JP" sz="800" b="1" dirty="0">
                  <a:solidFill>
                    <a:schemeClr val="accent6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保全組合</a:t>
                </a:r>
              </a:p>
            </p:txBody>
          </p:sp>
          <p:sp>
            <p:nvSpPr>
              <p:cNvPr id="108" name="テキスト ボックス 107"/>
              <p:cNvSpPr txBox="1"/>
              <p:nvPr/>
            </p:nvSpPr>
            <p:spPr>
              <a:xfrm>
                <a:off x="5711296" y="1492238"/>
                <a:ext cx="100654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鶴岡市</a:t>
                </a:r>
              </a:p>
            </p:txBody>
          </p:sp>
          <p:sp>
            <p:nvSpPr>
              <p:cNvPr id="109" name="テキスト ボックス 108"/>
              <p:cNvSpPr txBox="1"/>
              <p:nvPr/>
            </p:nvSpPr>
            <p:spPr>
              <a:xfrm>
                <a:off x="4390187" y="1471078"/>
                <a:ext cx="100654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JA</a:t>
                </a:r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庄内たがわ</a:t>
                </a:r>
              </a:p>
            </p:txBody>
          </p:sp>
          <p:sp>
            <p:nvSpPr>
              <p:cNvPr id="110" name="テキスト ボックス 109"/>
              <p:cNvSpPr txBox="1"/>
              <p:nvPr/>
            </p:nvSpPr>
            <p:spPr>
              <a:xfrm>
                <a:off x="4555860" y="1862226"/>
                <a:ext cx="10065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一社</a:t>
                </a:r>
                <a:r>
                  <a:rPr kumimoji="1" lang="en-US" altLang="ja-JP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山形県</a:t>
                </a:r>
                <a:endParaRPr kumimoji="1" lang="en-US" altLang="ja-JP" sz="800" b="1" dirty="0">
                  <a:solidFill>
                    <a:schemeClr val="accent6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農業会議</a:t>
                </a:r>
              </a:p>
            </p:txBody>
          </p:sp>
          <p:sp>
            <p:nvSpPr>
              <p:cNvPr id="111" name="テキスト ボックス 110"/>
              <p:cNvSpPr txBox="1"/>
              <p:nvPr/>
            </p:nvSpPr>
            <p:spPr>
              <a:xfrm>
                <a:off x="5567430" y="1943896"/>
                <a:ext cx="100654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山形県</a:t>
                </a:r>
                <a:endParaRPr kumimoji="1" lang="en-US" altLang="ja-JP" sz="800" b="1" dirty="0">
                  <a:solidFill>
                    <a:schemeClr val="accent6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pic>
        <p:nvPicPr>
          <p:cNvPr id="99" name="図 98" descr="画面の領域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4"/>
          <a:stretch/>
        </p:blipFill>
        <p:spPr>
          <a:xfrm>
            <a:off x="2171463" y="2917383"/>
            <a:ext cx="328078" cy="213398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A9F99F-C898-5DA8-77F4-7BFFAF3243B0}"/>
              </a:ext>
            </a:extLst>
          </p:cNvPr>
          <p:cNvSpPr txBox="1"/>
          <p:nvPr/>
        </p:nvSpPr>
        <p:spPr>
          <a:xfrm>
            <a:off x="9451123" y="6737893"/>
            <a:ext cx="2212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－活動報告－</a:t>
            </a:r>
            <a:endParaRPr kumimoji="1" lang="en-US" altLang="ja-JP" sz="12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F24F47F-497C-FB7D-E43D-7A1D2EEF0221}"/>
              </a:ext>
            </a:extLst>
          </p:cNvPr>
          <p:cNvSpPr txBox="1"/>
          <p:nvPr/>
        </p:nvSpPr>
        <p:spPr>
          <a:xfrm>
            <a:off x="9085623" y="5711911"/>
            <a:ext cx="26634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R7.2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活動報告のとりまとめ（提案）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A6448A3-605D-0580-055F-0F12B56B075D}"/>
              </a:ext>
            </a:extLst>
          </p:cNvPr>
          <p:cNvSpPr txBox="1"/>
          <p:nvPr/>
        </p:nvSpPr>
        <p:spPr>
          <a:xfrm>
            <a:off x="6050609" y="2188711"/>
            <a:ext cx="305515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kumimoji="1" lang="ja-JP" altLang="en-US" sz="105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 温海地域に適した方策の構築</a:t>
            </a:r>
            <a:endParaRPr kumimoji="1" lang="en-US" altLang="ja-JP" sz="1050" b="1" dirty="0">
              <a:solidFill>
                <a:schemeClr val="accent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・可知氏の指導の下、温海地域に適した農地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を一括管理する組織である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「あつみ農地セ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ンター（仮称）」設立の方向性の構築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・「保全等を進める区域」における農地の有効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活用方策を検討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するワークショップを行い、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鳥獣緩衝帯の整備や粗放作物の作付などの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体的な方策を検討する第一歩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となった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A68070E-2A57-9B37-1D80-0E9437988B8E}"/>
              </a:ext>
            </a:extLst>
          </p:cNvPr>
          <p:cNvSpPr txBox="1"/>
          <p:nvPr/>
        </p:nvSpPr>
        <p:spPr>
          <a:xfrm>
            <a:off x="9071643" y="6410293"/>
            <a:ext cx="2663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－遊休農地の発生防止対策－</a:t>
            </a:r>
            <a:endParaRPr kumimoji="1" lang="en-US" altLang="ja-JP" sz="12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BDF2BE5-006A-9BDD-367F-BDDF58243EAD}"/>
              </a:ext>
            </a:extLst>
          </p:cNvPr>
          <p:cNvSpPr txBox="1"/>
          <p:nvPr/>
        </p:nvSpPr>
        <p:spPr>
          <a:xfrm>
            <a:off x="-1890217" y="845181"/>
            <a:ext cx="1885572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DA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 遊休化が懸念される</a:t>
            </a:r>
            <a:endParaRPr kumimoji="1" lang="en-US" altLang="ja-JP" sz="1100" b="1" dirty="0">
              <a:solidFill>
                <a:srgbClr val="DA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solidFill>
                  <a:srgbClr val="DA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農地の有効活用方策検討</a:t>
            </a:r>
            <a:endParaRPr kumimoji="1" lang="en-US" altLang="ja-JP" sz="1100" b="1" dirty="0">
              <a:solidFill>
                <a:srgbClr val="DA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モデル集落のエリアにおいて、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「最適土地利用総合対策」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の活用を準備中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A6448A3-605D-0580-055F-0F12B56B075D}"/>
              </a:ext>
            </a:extLst>
          </p:cNvPr>
          <p:cNvSpPr txBox="1"/>
          <p:nvPr/>
        </p:nvSpPr>
        <p:spPr>
          <a:xfrm>
            <a:off x="7226205" y="3694972"/>
            <a:ext cx="1902996" cy="366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 労働力確保対策の具体的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700"/>
              </a:lnSpc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な検討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5A6448A3-605D-0580-055F-0F12B56B075D}"/>
              </a:ext>
            </a:extLst>
          </p:cNvPr>
          <p:cNvSpPr txBox="1"/>
          <p:nvPr/>
        </p:nvSpPr>
        <p:spPr>
          <a:xfrm>
            <a:off x="3503597" y="3465088"/>
            <a:ext cx="894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－課題－</a:t>
            </a:r>
            <a:endParaRPr kumimoji="1" lang="en-US" altLang="ja-JP" sz="1400" b="1" dirty="0">
              <a:solidFill>
                <a:schemeClr val="accent4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A6448A3-605D-0580-055F-0F12B56B075D}"/>
              </a:ext>
            </a:extLst>
          </p:cNvPr>
          <p:cNvSpPr txBox="1"/>
          <p:nvPr/>
        </p:nvSpPr>
        <p:spPr>
          <a:xfrm>
            <a:off x="3590583" y="3674453"/>
            <a:ext cx="21381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１「あつみ農地センター（仮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称）」設立における地域農業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者からの賛同の獲得と資金の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確保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A6448A3-605D-0580-055F-0F12B56B075D}"/>
              </a:ext>
            </a:extLst>
          </p:cNvPr>
          <p:cNvSpPr txBox="1"/>
          <p:nvPr/>
        </p:nvSpPr>
        <p:spPr>
          <a:xfrm>
            <a:off x="5559293" y="3659743"/>
            <a:ext cx="18173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２「保全等を進める区域」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における農地の有効活用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方策を実践するモデル集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落の決定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8A796E36-5784-63F0-4364-9A7BBFCBFBD3}"/>
              </a:ext>
            </a:extLst>
          </p:cNvPr>
          <p:cNvSpPr txBox="1"/>
          <p:nvPr/>
        </p:nvSpPr>
        <p:spPr>
          <a:xfrm>
            <a:off x="5860789" y="4503269"/>
            <a:ext cx="31120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/>
              <a:t>※</a:t>
            </a:r>
            <a:r>
              <a:rPr kumimoji="1" lang="ja-JP" altLang="en-US" sz="1050" b="1" dirty="0"/>
              <a:t> 年度当初計画からの変更と今後の取り組み</a:t>
            </a:r>
            <a:endParaRPr kumimoji="1" lang="en-US" altLang="ja-JP" sz="1050" b="1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525876" y="2331884"/>
            <a:ext cx="1000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－成果－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66526"/>
              </p:ext>
            </p:extLst>
          </p:nvPr>
        </p:nvGraphicFramePr>
        <p:xfrm>
          <a:off x="3609794" y="4764099"/>
          <a:ext cx="5348675" cy="891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―</a:t>
                      </a:r>
                      <a:r>
                        <a:rPr kumimoji="1" lang="ja-JP" altLang="en-US" sz="1050" b="1" baseline="0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遊休農地の発生防止対策</a:t>
                      </a:r>
                      <a:r>
                        <a:rPr kumimoji="1" lang="ja-JP" altLang="en-US" sz="1050" b="1" baseline="0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― </a:t>
                      </a:r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労働力確保対策</a:t>
                      </a:r>
                      <a:r>
                        <a:rPr kumimoji="1" lang="ja-JP" altLang="en-US" sz="1050" b="1" baseline="0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1050" b="1" baseline="0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―</a:t>
                      </a:r>
                      <a:endParaRPr kumimoji="1" lang="ja-JP" altLang="en-US" sz="1050" b="1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8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 </a:t>
                      </a:r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あつみ農地センター</a:t>
                      </a:r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仮称</a:t>
                      </a:r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900" b="1" dirty="0" err="1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まるっと</a:t>
                      </a:r>
                      <a:r>
                        <a:rPr kumimoji="1" lang="ja-JP" altLang="en-US" sz="90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中間管理方式を活用</a:t>
                      </a:r>
                      <a:r>
                        <a:rPr kumimoji="1" lang="en-US" altLang="ja-JP" sz="90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900" b="1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 </a:t>
                      </a:r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遊休化が懸念される農地の</a:t>
                      </a:r>
                      <a:endParaRPr kumimoji="1" lang="en-US" altLang="ja-JP" sz="1050" b="1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b="1" baseline="0" dirty="0">
                          <a:solidFill>
                            <a:srgbClr val="DA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有効活用方策検討</a:t>
                      </a:r>
                      <a:endParaRPr kumimoji="1" lang="ja-JP" altLang="en-US" sz="1050" b="1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rgbClr val="DA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エリアでの設立に変更（全域から）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モデル集落を選定し事業内容と協議会設立を準備中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見送り（エリアへの変更のため）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15913"/>
              </p:ext>
            </p:extLst>
          </p:nvPr>
        </p:nvGraphicFramePr>
        <p:xfrm>
          <a:off x="3613834" y="5711911"/>
          <a:ext cx="5331507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371">
                <a:tc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R6.4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R6.7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R6.10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R7.1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85">
                <a:tc>
                  <a:txBody>
                    <a:bodyPr/>
                    <a:lstStyle/>
                    <a:p>
                      <a:r>
                        <a:rPr kumimoji="1" lang="en-US" altLang="ja-JP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 </a:t>
                      </a:r>
                      <a:r>
                        <a:rPr kumimoji="1" lang="ja-JP" altLang="en-US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あつみ農地</a:t>
                      </a:r>
                      <a:endParaRPr kumimoji="1" lang="en-US" altLang="ja-JP" sz="700" b="1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センター</a:t>
                      </a:r>
                      <a:r>
                        <a:rPr kumimoji="1" lang="en-US" altLang="ja-JP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仮称</a:t>
                      </a:r>
                      <a:r>
                        <a:rPr kumimoji="1" lang="en-US" altLang="ja-JP" sz="7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en-US" altLang="ja-JP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700" b="1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3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 </a:t>
                      </a:r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遊休化が懸念される農地の</a:t>
                      </a:r>
                      <a:r>
                        <a:rPr kumimoji="1" lang="ja-JP" altLang="en-US" sz="7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有効活用方策検討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テキスト ボックス 49"/>
          <p:cNvSpPr txBox="1"/>
          <p:nvPr/>
        </p:nvSpPr>
        <p:spPr>
          <a:xfrm>
            <a:off x="4755054" y="6015860"/>
            <a:ext cx="450011" cy="63094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kumimoji="1" lang="en-US" altLang="ja-JP" sz="700" b="1" dirty="0"/>
          </a:p>
          <a:p>
            <a:r>
              <a:rPr kumimoji="1" lang="en-US" altLang="ja-JP" sz="700" b="1" dirty="0"/>
              <a:t>5/10</a:t>
            </a:r>
          </a:p>
          <a:p>
            <a:r>
              <a:rPr kumimoji="1" lang="ja-JP" altLang="en-US" sz="700" b="1" dirty="0"/>
              <a:t>チーム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打合せ</a:t>
            </a:r>
            <a:endParaRPr kumimoji="1" lang="en-US" altLang="ja-JP" sz="700" b="1" dirty="0"/>
          </a:p>
          <a:p>
            <a:endParaRPr kumimoji="1" lang="en-US" altLang="ja-JP" sz="700" b="1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870314" y="6065687"/>
            <a:ext cx="476216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kumimoji="1" lang="en-US" altLang="ja-JP" sz="700" b="1" dirty="0"/>
          </a:p>
          <a:p>
            <a:r>
              <a:rPr kumimoji="1" lang="en-US" altLang="ja-JP" sz="700" b="1" dirty="0"/>
              <a:t>8/20</a:t>
            </a:r>
          </a:p>
          <a:p>
            <a:r>
              <a:rPr kumimoji="1" lang="ja-JP" altLang="en-US" sz="700" b="1" dirty="0"/>
              <a:t>打合せ</a:t>
            </a:r>
            <a:endParaRPr kumimoji="1" lang="en-US" altLang="ja-JP" sz="700" b="1" dirty="0"/>
          </a:p>
          <a:p>
            <a:endParaRPr kumimoji="1" lang="en-US" altLang="ja-JP" sz="700" b="1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6714688" y="6062401"/>
            <a:ext cx="452343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10/7</a:t>
            </a:r>
          </a:p>
          <a:p>
            <a:r>
              <a:rPr kumimoji="1" lang="ja-JP" altLang="en-US" sz="700" b="1" dirty="0"/>
              <a:t>チーム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検討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会議</a:t>
            </a:r>
            <a:endParaRPr kumimoji="1" lang="en-US" altLang="ja-JP" sz="700" b="1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011710" y="6062401"/>
            <a:ext cx="48125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1</a:t>
            </a:r>
            <a:r>
              <a:rPr kumimoji="1" lang="ja-JP" altLang="en-US" sz="700" b="1" dirty="0"/>
              <a:t>～</a:t>
            </a:r>
            <a:r>
              <a:rPr kumimoji="1" lang="en-US" altLang="ja-JP" sz="700" b="1" dirty="0"/>
              <a:t>2</a:t>
            </a:r>
            <a:r>
              <a:rPr kumimoji="1" lang="ja-JP" altLang="en-US" sz="700" b="1" dirty="0"/>
              <a:t>月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チーム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検討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会議</a:t>
            </a:r>
            <a:endParaRPr kumimoji="1" lang="en-US" altLang="ja-JP" sz="700" b="1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547852" y="5965428"/>
            <a:ext cx="370800" cy="738664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2</a:t>
            </a:r>
            <a:r>
              <a:rPr kumimoji="1" lang="ja-JP" altLang="en-US" sz="700" b="1" dirty="0"/>
              <a:t>月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活動</a:t>
            </a:r>
            <a:endParaRPr kumimoji="1" lang="en-US" altLang="ja-JP" sz="700" b="1" dirty="0"/>
          </a:p>
          <a:p>
            <a:r>
              <a:rPr kumimoji="1" lang="ja-JP" altLang="en-US" sz="700" b="1" dirty="0"/>
              <a:t>報告の取りまとめ</a:t>
            </a:r>
            <a:endParaRPr kumimoji="1" lang="en-US" altLang="ja-JP" sz="700" b="1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220493" y="5934778"/>
            <a:ext cx="739935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600" b="1" dirty="0"/>
              <a:t>10</a:t>
            </a:r>
            <a:r>
              <a:rPr kumimoji="1" lang="ja-JP" altLang="en-US" sz="600" b="1" dirty="0"/>
              <a:t>月～</a:t>
            </a:r>
            <a:r>
              <a:rPr kumimoji="1" lang="en-US" altLang="ja-JP" sz="600" b="1" dirty="0"/>
              <a:t>1</a:t>
            </a:r>
            <a:r>
              <a:rPr kumimoji="1" lang="ja-JP" altLang="en-US" sz="600" b="1" dirty="0"/>
              <a:t>月</a:t>
            </a:r>
            <a:endParaRPr kumimoji="1" lang="en-US" altLang="ja-JP" sz="600" b="1" dirty="0"/>
          </a:p>
          <a:p>
            <a:r>
              <a:rPr kumimoji="1" lang="ja-JP" altLang="en-US" sz="600" b="1" dirty="0"/>
              <a:t>エリアでの話し</a:t>
            </a:r>
            <a:endParaRPr kumimoji="1" lang="en-US" altLang="ja-JP" sz="600" b="1" dirty="0"/>
          </a:p>
          <a:p>
            <a:r>
              <a:rPr kumimoji="1" lang="ja-JP" altLang="en-US" sz="600" b="1" dirty="0"/>
              <a:t>合い（予定）</a:t>
            </a:r>
            <a:endParaRPr kumimoji="1" lang="en-US" altLang="ja-JP" sz="600" b="1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216683" y="6342661"/>
            <a:ext cx="739935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600" b="1" dirty="0"/>
              <a:t>10</a:t>
            </a:r>
            <a:r>
              <a:rPr kumimoji="1" lang="ja-JP" altLang="en-US" sz="600" b="1" dirty="0"/>
              <a:t>月～</a:t>
            </a:r>
            <a:r>
              <a:rPr kumimoji="1" lang="en-US" altLang="ja-JP" sz="600" b="1" dirty="0"/>
              <a:t>12</a:t>
            </a:r>
            <a:r>
              <a:rPr kumimoji="1" lang="ja-JP" altLang="en-US" sz="600" b="1" dirty="0"/>
              <a:t>月</a:t>
            </a:r>
            <a:endParaRPr kumimoji="1" lang="en-US" altLang="ja-JP" sz="600" b="1" dirty="0"/>
          </a:p>
          <a:p>
            <a:r>
              <a:rPr kumimoji="1" lang="ja-JP" altLang="en-US" sz="600" b="1" dirty="0"/>
              <a:t>モデル集落への</a:t>
            </a:r>
            <a:endParaRPr kumimoji="1" lang="en-US" altLang="ja-JP" sz="600" b="1" dirty="0"/>
          </a:p>
          <a:p>
            <a:r>
              <a:rPr kumimoji="1" lang="ja-JP" altLang="en-US" sz="600" b="1" dirty="0"/>
              <a:t>説明（予定）</a:t>
            </a:r>
            <a:endParaRPr kumimoji="1" lang="en-US" altLang="ja-JP" sz="600" b="1" dirty="0"/>
          </a:p>
        </p:txBody>
      </p:sp>
    </p:spTree>
    <p:extLst>
      <p:ext uri="{BB962C8B-B14F-4D97-AF65-F5344CB8AC3E}">
        <p14:creationId xmlns:p14="http://schemas.microsoft.com/office/powerpoint/2010/main" val="325823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1092</Words>
  <Application>Microsoft Office PowerPoint</Application>
  <PresentationFormat>画面に合わせる (4:3)</PresentationFormat>
  <Paragraphs>190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山形県農業会議 一般社団法人</cp:lastModifiedBy>
  <cp:revision>33</cp:revision>
  <cp:lastPrinted>2024-09-17T00:06:00Z</cp:lastPrinted>
  <dcterms:modified xsi:type="dcterms:W3CDTF">2024-10-09T04:35:29Z</dcterms:modified>
</cp:coreProperties>
</file>