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9503"/>
    <a:srgbClr val="DA0000"/>
    <a:srgbClr val="70AD47"/>
    <a:srgbClr val="FF7C80"/>
    <a:srgbClr val="FFAFAF"/>
    <a:srgbClr val="FFC5C5"/>
    <a:srgbClr val="FFD9D9"/>
    <a:srgbClr val="FFDDDD"/>
    <a:srgbClr val="FFE7EC"/>
    <a:srgbClr val="FFE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86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412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60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75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15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3513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889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12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04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48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3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44386-3EF2-4629-9FD4-EB6A9F2D62E0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7675-BA1C-4CA3-B14F-21E68DF807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46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5B7E8-1BF1-6208-BA2A-EAF2480553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3727114" y="2267536"/>
            <a:ext cx="5320682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EF950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－成果－</a:t>
            </a:r>
            <a:endParaRPr kumimoji="1" lang="en-US" altLang="ja-JP" sz="1100" b="1" dirty="0">
              <a:solidFill>
                <a:srgbClr val="EF950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・ロードマップ作成による町、地域支援チームとの進捗状況の共有。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・農業委員会サポートシステムの最新化を支援。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・町による意向把握アンケートの実施。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・アンケート結果を町で取りまとめ、地図化を実施。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R6.2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月に座談会を実施。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R5.12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月に、急に不耕作となった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20ha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の農地に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ついて、地域外の担い手とのマッチングを行い、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作付けできることとなった。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b="1" dirty="0">
                <a:solidFill>
                  <a:srgbClr val="EF950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－課題－</a:t>
            </a:r>
            <a:endParaRPr kumimoji="1" lang="en-US" altLang="ja-JP" sz="1100" b="1" dirty="0">
              <a:solidFill>
                <a:srgbClr val="EF950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・担い手不足や後継者不足により、上流側の地域では、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耕作者がいなくなり、遊休農地化する可能性が高い。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・鳥獣害による被害があり、緩衝地帯や保全管理等の土地利用について検討。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C5256F15-88B0-EF12-E7F1-9FE44575A968}"/>
              </a:ext>
            </a:extLst>
          </p:cNvPr>
          <p:cNvGrpSpPr/>
          <p:nvPr/>
        </p:nvGrpSpPr>
        <p:grpSpPr>
          <a:xfrm>
            <a:off x="5540338" y="5043939"/>
            <a:ext cx="756116" cy="1649369"/>
            <a:chOff x="3880022" y="5050920"/>
            <a:chExt cx="756116" cy="1649369"/>
          </a:xfrm>
        </p:grpSpPr>
        <p:sp>
          <p:nvSpPr>
            <p:cNvPr id="103" name="正方形/長方形 102">
              <a:extLst>
                <a:ext uri="{FF2B5EF4-FFF2-40B4-BE49-F238E27FC236}">
                  <a16:creationId xmlns:a16="http://schemas.microsoft.com/office/drawing/2014/main" id="{114037C9-764E-3436-D475-959DF376ADA9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正方形/長方形 103">
              <a:extLst>
                <a:ext uri="{FF2B5EF4-FFF2-40B4-BE49-F238E27FC236}">
                  <a16:creationId xmlns:a16="http://schemas.microsoft.com/office/drawing/2014/main" id="{2E558D26-AE8D-3C5C-47BF-1799F75F00A3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E08234E8-BD1F-A8DD-8FE0-045923842CC5}"/>
              </a:ext>
            </a:extLst>
          </p:cNvPr>
          <p:cNvGrpSpPr/>
          <p:nvPr/>
        </p:nvGrpSpPr>
        <p:grpSpPr>
          <a:xfrm>
            <a:off x="6386807" y="5043939"/>
            <a:ext cx="756116" cy="1649369"/>
            <a:chOff x="3880022" y="5050920"/>
            <a:chExt cx="756116" cy="1649369"/>
          </a:xfrm>
        </p:grpSpPr>
        <p:sp>
          <p:nvSpPr>
            <p:cNvPr id="106" name="正方形/長方形 105">
              <a:extLst>
                <a:ext uri="{FF2B5EF4-FFF2-40B4-BE49-F238E27FC236}">
                  <a16:creationId xmlns:a16="http://schemas.microsoft.com/office/drawing/2014/main" id="{4547AB4F-C7EB-E4C7-EB06-4A883DF930BD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正方形/長方形 106">
              <a:extLst>
                <a:ext uri="{FF2B5EF4-FFF2-40B4-BE49-F238E27FC236}">
                  <a16:creationId xmlns:a16="http://schemas.microsoft.com/office/drawing/2014/main" id="{BF5DA53B-53A6-45AC-151F-09044758074C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7BA2E31-0DD2-7BF6-3B87-84EB6B430386}"/>
              </a:ext>
            </a:extLst>
          </p:cNvPr>
          <p:cNvGrpSpPr/>
          <p:nvPr/>
        </p:nvGrpSpPr>
        <p:grpSpPr>
          <a:xfrm>
            <a:off x="7204609" y="5043939"/>
            <a:ext cx="756116" cy="1649369"/>
            <a:chOff x="3880022" y="5050920"/>
            <a:chExt cx="756116" cy="1649369"/>
          </a:xfrm>
        </p:grpSpPr>
        <p:sp>
          <p:nvSpPr>
            <p:cNvPr id="109" name="正方形/長方形 108">
              <a:extLst>
                <a:ext uri="{FF2B5EF4-FFF2-40B4-BE49-F238E27FC236}">
                  <a16:creationId xmlns:a16="http://schemas.microsoft.com/office/drawing/2014/main" id="{762F2F52-3B4C-3496-F231-88285D5D6DEB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正方形/長方形 109">
              <a:extLst>
                <a:ext uri="{FF2B5EF4-FFF2-40B4-BE49-F238E27FC236}">
                  <a16:creationId xmlns:a16="http://schemas.microsoft.com/office/drawing/2014/main" id="{4F1E3920-C0EE-C6F1-5391-AA1290C845FC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1" name="グループ化 110">
            <a:extLst>
              <a:ext uri="{FF2B5EF4-FFF2-40B4-BE49-F238E27FC236}">
                <a16:creationId xmlns:a16="http://schemas.microsoft.com/office/drawing/2014/main" id="{40F9B41C-3834-BE56-03F4-8C2BE953D084}"/>
              </a:ext>
            </a:extLst>
          </p:cNvPr>
          <p:cNvGrpSpPr/>
          <p:nvPr/>
        </p:nvGrpSpPr>
        <p:grpSpPr>
          <a:xfrm>
            <a:off x="8036950" y="5043939"/>
            <a:ext cx="756116" cy="1649369"/>
            <a:chOff x="3880022" y="5050920"/>
            <a:chExt cx="756116" cy="1649369"/>
          </a:xfrm>
        </p:grpSpPr>
        <p:sp>
          <p:nvSpPr>
            <p:cNvPr id="112" name="正方形/長方形 111">
              <a:extLst>
                <a:ext uri="{FF2B5EF4-FFF2-40B4-BE49-F238E27FC236}">
                  <a16:creationId xmlns:a16="http://schemas.microsoft.com/office/drawing/2014/main" id="{F3683AC3-F865-6128-3048-A48C067F68A0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正方形/長方形 114">
              <a:extLst>
                <a:ext uri="{FF2B5EF4-FFF2-40B4-BE49-F238E27FC236}">
                  <a16:creationId xmlns:a16="http://schemas.microsoft.com/office/drawing/2014/main" id="{DCBCB5EF-589A-9BD8-98BD-3879A251BD2C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793CA03D-DDC1-21CA-F0C2-FBCCF5807A7A}"/>
              </a:ext>
            </a:extLst>
          </p:cNvPr>
          <p:cNvGrpSpPr/>
          <p:nvPr/>
        </p:nvGrpSpPr>
        <p:grpSpPr>
          <a:xfrm>
            <a:off x="4707721" y="5043939"/>
            <a:ext cx="756116" cy="1649369"/>
            <a:chOff x="3880022" y="5050920"/>
            <a:chExt cx="756116" cy="1649369"/>
          </a:xfrm>
        </p:grpSpPr>
        <p:sp>
          <p:nvSpPr>
            <p:cNvPr id="100" name="正方形/長方形 99">
              <a:extLst>
                <a:ext uri="{FF2B5EF4-FFF2-40B4-BE49-F238E27FC236}">
                  <a16:creationId xmlns:a16="http://schemas.microsoft.com/office/drawing/2014/main" id="{270D8D94-12E1-A9B3-771A-DD41670EFA13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正方形/長方形 100">
              <a:extLst>
                <a:ext uri="{FF2B5EF4-FFF2-40B4-BE49-F238E27FC236}">
                  <a16:creationId xmlns:a16="http://schemas.microsoft.com/office/drawing/2014/main" id="{28AB541E-7D41-1081-1B98-2AD75707108E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2667C04-638E-40CF-A7FB-A3A1C834CE50}"/>
              </a:ext>
            </a:extLst>
          </p:cNvPr>
          <p:cNvSpPr/>
          <p:nvPr/>
        </p:nvSpPr>
        <p:spPr>
          <a:xfrm>
            <a:off x="135850" y="2080036"/>
            <a:ext cx="3452924" cy="4686847"/>
          </a:xfrm>
          <a:prstGeom prst="rect">
            <a:avLst/>
          </a:prstGeom>
          <a:noFill/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2CE9084C-621A-3F43-7F6D-1961FFEA61CD}"/>
              </a:ext>
            </a:extLst>
          </p:cNvPr>
          <p:cNvGrpSpPr/>
          <p:nvPr/>
        </p:nvGrpSpPr>
        <p:grpSpPr>
          <a:xfrm>
            <a:off x="168994" y="599105"/>
            <a:ext cx="5546005" cy="1278670"/>
            <a:chOff x="168995" y="599105"/>
            <a:chExt cx="5288242" cy="1278670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643892CE-650B-4CF3-B116-16AAD25ED878}"/>
                </a:ext>
              </a:extLst>
            </p:cNvPr>
            <p:cNvSpPr/>
            <p:nvPr/>
          </p:nvSpPr>
          <p:spPr>
            <a:xfrm>
              <a:off x="168995" y="719634"/>
              <a:ext cx="5288242" cy="115814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角丸四角形 17">
              <a:extLst>
                <a:ext uri="{FF2B5EF4-FFF2-40B4-BE49-F238E27FC236}">
                  <a16:creationId xmlns:a16="http://schemas.microsoft.com/office/drawing/2014/main" id="{DAF37696-1BCA-FDA5-A8E8-25AD2F7DFA0E}"/>
                </a:ext>
              </a:extLst>
            </p:cNvPr>
            <p:cNvSpPr/>
            <p:nvPr/>
          </p:nvSpPr>
          <p:spPr>
            <a:xfrm>
              <a:off x="250260" y="599105"/>
              <a:ext cx="829328" cy="241057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概　要</a:t>
              </a: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867146A-C116-D4BA-D05D-177B1A6639F7}"/>
              </a:ext>
            </a:extLst>
          </p:cNvPr>
          <p:cNvGrpSpPr/>
          <p:nvPr/>
        </p:nvGrpSpPr>
        <p:grpSpPr>
          <a:xfrm>
            <a:off x="5796077" y="599106"/>
            <a:ext cx="3222135" cy="1275397"/>
            <a:chOff x="5772841" y="653721"/>
            <a:chExt cx="3222135" cy="1262377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BE4A410B-B098-C47B-4A16-708C9A21B246}"/>
                </a:ext>
              </a:extLst>
            </p:cNvPr>
            <p:cNvSpPr/>
            <p:nvPr/>
          </p:nvSpPr>
          <p:spPr>
            <a:xfrm>
              <a:off x="5772841" y="761556"/>
              <a:ext cx="3222135" cy="1154542"/>
            </a:xfrm>
            <a:prstGeom prst="rect">
              <a:avLst/>
            </a:prstGeom>
            <a:solidFill>
              <a:srgbClr val="FBE5D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>
              <a:extLst>
                <a:ext uri="{FF2B5EF4-FFF2-40B4-BE49-F238E27FC236}">
                  <a16:creationId xmlns:a16="http://schemas.microsoft.com/office/drawing/2014/main" id="{D1A9C83F-960A-5121-D890-08C02CE9AEF5}"/>
                </a:ext>
              </a:extLst>
            </p:cNvPr>
            <p:cNvSpPr/>
            <p:nvPr/>
          </p:nvSpPr>
          <p:spPr>
            <a:xfrm>
              <a:off x="5910396" y="653721"/>
              <a:ext cx="829328" cy="24105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目　標</a:t>
              </a:r>
            </a:p>
          </p:txBody>
        </p:sp>
      </p:grp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C0FB2746-1CEB-6543-CD51-D7AF87603B93}"/>
              </a:ext>
            </a:extLst>
          </p:cNvPr>
          <p:cNvSpPr txBox="1"/>
          <p:nvPr/>
        </p:nvSpPr>
        <p:spPr>
          <a:xfrm>
            <a:off x="766786" y="2701173"/>
            <a:ext cx="646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</a:rPr>
              <a:t>経営体</a:t>
            </a:r>
            <a:endParaRPr kumimoji="1" lang="en-US" altLang="ja-JP" sz="800" b="1" dirty="0">
              <a:solidFill>
                <a:schemeClr val="bg1"/>
              </a:solidFill>
            </a:endParaRPr>
          </a:p>
          <a:p>
            <a:r>
              <a:rPr kumimoji="1" lang="ja-JP" altLang="en-US" sz="800" b="1" dirty="0">
                <a:solidFill>
                  <a:schemeClr val="bg1"/>
                </a:solidFill>
              </a:rPr>
              <a:t>総数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C77A82DA-FB96-DA4B-CD23-4FDEBD3022EC}"/>
              </a:ext>
            </a:extLst>
          </p:cNvPr>
          <p:cNvSpPr txBox="1"/>
          <p:nvPr/>
        </p:nvSpPr>
        <p:spPr>
          <a:xfrm>
            <a:off x="1327791" y="2691293"/>
            <a:ext cx="6467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solidFill>
                  <a:schemeClr val="bg1"/>
                </a:solidFill>
              </a:rPr>
              <a:t>中心</a:t>
            </a:r>
            <a:endParaRPr kumimoji="1" lang="en-US" altLang="ja-JP" sz="800" b="1" dirty="0">
              <a:solidFill>
                <a:schemeClr val="bg1"/>
              </a:solidFill>
            </a:endParaRPr>
          </a:p>
          <a:p>
            <a:r>
              <a:rPr kumimoji="1" lang="ja-JP" altLang="en-US" sz="800" b="1" dirty="0">
                <a:solidFill>
                  <a:schemeClr val="bg1"/>
                </a:solidFill>
              </a:rPr>
              <a:t>経営体</a:t>
            </a: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0C23FEB0-2D81-2B1A-EFE9-3642BB797026}"/>
              </a:ext>
            </a:extLst>
          </p:cNvPr>
          <p:cNvSpPr/>
          <p:nvPr/>
        </p:nvSpPr>
        <p:spPr>
          <a:xfrm>
            <a:off x="3766178" y="2080037"/>
            <a:ext cx="5223677" cy="2440940"/>
          </a:xfrm>
          <a:prstGeom prst="rect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22F26792-44EE-A865-4B83-9939359B7BAA}"/>
              </a:ext>
            </a:extLst>
          </p:cNvPr>
          <p:cNvSpPr/>
          <p:nvPr/>
        </p:nvSpPr>
        <p:spPr>
          <a:xfrm>
            <a:off x="3766179" y="4765182"/>
            <a:ext cx="5223675" cy="1985031"/>
          </a:xfrm>
          <a:prstGeom prst="rect">
            <a:avLst/>
          </a:prstGeom>
          <a:noFill/>
          <a:ln w="38100">
            <a:solidFill>
              <a:srgbClr val="FFD9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3" name="角丸四角形 122">
            <a:extLst>
              <a:ext uri="{FF2B5EF4-FFF2-40B4-BE49-F238E27FC236}">
                <a16:creationId xmlns:a16="http://schemas.microsoft.com/office/drawing/2014/main" id="{E85BF327-EB21-C377-BA34-8B9B87057192}"/>
              </a:ext>
            </a:extLst>
          </p:cNvPr>
          <p:cNvSpPr/>
          <p:nvPr/>
        </p:nvSpPr>
        <p:spPr>
          <a:xfrm>
            <a:off x="3848122" y="4653778"/>
            <a:ext cx="2218866" cy="339733"/>
          </a:xfrm>
          <a:prstGeom prst="round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latin typeface="メイリオ" panose="020B0604030504040204" pitchFamily="50" charset="-128"/>
                <a:ea typeface="メイリオ" panose="020B0604030504040204" pitchFamily="50" charset="-128"/>
              </a:rPr>
              <a:t>６年度の取組内容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角丸四角形 123">
            <a:extLst>
              <a:ext uri="{FF2B5EF4-FFF2-40B4-BE49-F238E27FC236}">
                <a16:creationId xmlns:a16="http://schemas.microsoft.com/office/drawing/2014/main" id="{2B16997F-25E2-04A8-463E-B07BDE4B79C0}"/>
              </a:ext>
            </a:extLst>
          </p:cNvPr>
          <p:cNvSpPr/>
          <p:nvPr/>
        </p:nvSpPr>
        <p:spPr>
          <a:xfrm>
            <a:off x="3895339" y="1944633"/>
            <a:ext cx="2218866" cy="339733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活動の成果・課題</a:t>
            </a:r>
          </a:p>
        </p:txBody>
      </p:sp>
      <p:sp>
        <p:nvSpPr>
          <p:cNvPr id="148" name="テキスト ボックス 147">
            <a:extLst>
              <a:ext uri="{FF2B5EF4-FFF2-40B4-BE49-F238E27FC236}">
                <a16:creationId xmlns:a16="http://schemas.microsoft.com/office/drawing/2014/main" id="{E3DFEDC1-BC7A-2643-5E68-67BB7490A6DB}"/>
              </a:ext>
            </a:extLst>
          </p:cNvPr>
          <p:cNvSpPr txBox="1"/>
          <p:nvPr/>
        </p:nvSpPr>
        <p:spPr>
          <a:xfrm>
            <a:off x="45786" y="829615"/>
            <a:ext cx="575029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・中山間地域集落を維持するため、県・町が一体となった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中山間地域課題解決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検討チームを結成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地域支援チーム（事務局：庄内総合支庁）の取組みと連携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し、地域計画との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調整を図り、高齢化による離農や担い手人口の減少等により生じた中山間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地域の遊休農地解消につなげるため、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遊休農地の有効活用方策を検討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8B33A4EC-431F-DCAB-7046-35AEBD3517B8}"/>
              </a:ext>
            </a:extLst>
          </p:cNvPr>
          <p:cNvSpPr txBox="1"/>
          <p:nvPr/>
        </p:nvSpPr>
        <p:spPr>
          <a:xfrm>
            <a:off x="108374" y="2314489"/>
            <a:ext cx="1695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－Ｒ４－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81A910A0-2485-26B8-22BC-6CDD824DFD67}"/>
              </a:ext>
            </a:extLst>
          </p:cNvPr>
          <p:cNvSpPr txBox="1"/>
          <p:nvPr/>
        </p:nvSpPr>
        <p:spPr>
          <a:xfrm>
            <a:off x="108374" y="2563572"/>
            <a:ext cx="2839147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R4.10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チーム結成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○ワークショップの開催（計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回）</a:t>
            </a: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○随 時　打合せ・会議</a:t>
            </a:r>
          </a:p>
          <a:p>
            <a:endParaRPr kumimoji="1" lang="en-US" altLang="ja-JP" sz="1050" dirty="0">
              <a:latin typeface="+mn-ea"/>
            </a:endParaRPr>
          </a:p>
          <a:p>
            <a:endParaRPr kumimoji="1" lang="ja-JP" altLang="en-US" sz="1050" dirty="0">
              <a:latin typeface="+mn-ea"/>
            </a:endParaRPr>
          </a:p>
        </p:txBody>
      </p: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5539CD94-2C95-02C4-25A4-6FB20327B113}"/>
              </a:ext>
            </a:extLst>
          </p:cNvPr>
          <p:cNvGrpSpPr/>
          <p:nvPr/>
        </p:nvGrpSpPr>
        <p:grpSpPr>
          <a:xfrm>
            <a:off x="224804" y="3209071"/>
            <a:ext cx="2273622" cy="951740"/>
            <a:chOff x="5596041" y="2278910"/>
            <a:chExt cx="2141667" cy="946610"/>
          </a:xfrm>
        </p:grpSpPr>
        <p:sp>
          <p:nvSpPr>
            <p:cNvPr id="120" name="二等辺三角形 119">
              <a:extLst>
                <a:ext uri="{FF2B5EF4-FFF2-40B4-BE49-F238E27FC236}">
                  <a16:creationId xmlns:a16="http://schemas.microsoft.com/office/drawing/2014/main" id="{4CD15872-FC5A-6CD9-8627-EDC526461EBD}"/>
                </a:ext>
              </a:extLst>
            </p:cNvPr>
            <p:cNvSpPr/>
            <p:nvPr/>
          </p:nvSpPr>
          <p:spPr>
            <a:xfrm rot="10800000">
              <a:off x="6012643" y="2423423"/>
              <a:ext cx="990811" cy="708874"/>
            </a:xfrm>
            <a:prstGeom prst="triangle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21" name="グループ化 120">
              <a:extLst>
                <a:ext uri="{FF2B5EF4-FFF2-40B4-BE49-F238E27FC236}">
                  <a16:creationId xmlns:a16="http://schemas.microsoft.com/office/drawing/2014/main" id="{E669FE0E-5F2A-AA40-8C80-BA5371D46E91}"/>
                </a:ext>
              </a:extLst>
            </p:cNvPr>
            <p:cNvGrpSpPr/>
            <p:nvPr/>
          </p:nvGrpSpPr>
          <p:grpSpPr>
            <a:xfrm>
              <a:off x="6101191" y="2888791"/>
              <a:ext cx="929530" cy="336729"/>
              <a:chOff x="4872104" y="3320252"/>
              <a:chExt cx="929530" cy="336729"/>
            </a:xfrm>
          </p:grpSpPr>
          <p:sp>
            <p:nvSpPr>
              <p:cNvPr id="157" name="正方形/長方形 156">
                <a:extLst>
                  <a:ext uri="{FF2B5EF4-FFF2-40B4-BE49-F238E27FC236}">
                    <a16:creationId xmlns:a16="http://schemas.microsoft.com/office/drawing/2014/main" id="{98DF7D2A-74D9-26C3-59E7-ECE6A8A975FF}"/>
                  </a:ext>
                </a:extLst>
              </p:cNvPr>
              <p:cNvSpPr/>
              <p:nvPr/>
            </p:nvSpPr>
            <p:spPr>
              <a:xfrm>
                <a:off x="4904997" y="3351360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8" name="テキスト ボックス 157">
                <a:extLst>
                  <a:ext uri="{FF2B5EF4-FFF2-40B4-BE49-F238E27FC236}">
                    <a16:creationId xmlns:a16="http://schemas.microsoft.com/office/drawing/2014/main" id="{FFFC5AD9-8EE7-1684-D14D-2951B1EE05B1}"/>
                  </a:ext>
                </a:extLst>
              </p:cNvPr>
              <p:cNvSpPr txBox="1"/>
              <p:nvPr/>
            </p:nvSpPr>
            <p:spPr>
              <a:xfrm>
                <a:off x="4872104" y="3320252"/>
                <a:ext cx="929530" cy="336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(</a:t>
                </a:r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一社</a:t>
                </a:r>
                <a:r>
                  <a:rPr kumimoji="1" lang="en-US" altLang="ja-JP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)</a:t>
                </a:r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山形県</a:t>
                </a:r>
                <a:endParaRPr kumimoji="1" lang="en-US" altLang="ja-JP" sz="800" b="1" dirty="0">
                  <a:solidFill>
                    <a:schemeClr val="accent6">
                      <a:lumMod val="7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農業会議</a:t>
                </a:r>
              </a:p>
            </p:txBody>
          </p:sp>
        </p:grpSp>
        <p:grpSp>
          <p:nvGrpSpPr>
            <p:cNvPr id="160" name="グループ化 159">
              <a:extLst>
                <a:ext uri="{FF2B5EF4-FFF2-40B4-BE49-F238E27FC236}">
                  <a16:creationId xmlns:a16="http://schemas.microsoft.com/office/drawing/2014/main" id="{DFB3612B-1070-F26D-74B9-3482603C4546}"/>
                </a:ext>
              </a:extLst>
            </p:cNvPr>
            <p:cNvGrpSpPr/>
            <p:nvPr/>
          </p:nvGrpSpPr>
          <p:grpSpPr>
            <a:xfrm>
              <a:off x="6630062" y="2278910"/>
              <a:ext cx="1107646" cy="263684"/>
              <a:chOff x="4904997" y="3351360"/>
              <a:chExt cx="1107646" cy="263684"/>
            </a:xfrm>
          </p:grpSpPr>
          <p:sp>
            <p:nvSpPr>
              <p:cNvPr id="161" name="正方形/長方形 160">
                <a:extLst>
                  <a:ext uri="{FF2B5EF4-FFF2-40B4-BE49-F238E27FC236}">
                    <a16:creationId xmlns:a16="http://schemas.microsoft.com/office/drawing/2014/main" id="{85335E82-04EB-02CE-D211-BBB4FF15BBE8}"/>
                  </a:ext>
                </a:extLst>
              </p:cNvPr>
              <p:cNvSpPr/>
              <p:nvPr/>
            </p:nvSpPr>
            <p:spPr>
              <a:xfrm>
                <a:off x="4904997" y="3351360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rgbClr val="70AD4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2" name="テキスト ボックス 161">
                <a:extLst>
                  <a:ext uri="{FF2B5EF4-FFF2-40B4-BE49-F238E27FC236}">
                    <a16:creationId xmlns:a16="http://schemas.microsoft.com/office/drawing/2014/main" id="{1EEE73BE-5C78-9338-C084-944B0FBF82FC}"/>
                  </a:ext>
                </a:extLst>
              </p:cNvPr>
              <p:cNvSpPr txBox="1"/>
              <p:nvPr/>
            </p:nvSpPr>
            <p:spPr>
              <a:xfrm>
                <a:off x="5006097" y="3380830"/>
                <a:ext cx="100654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山形県</a:t>
                </a:r>
              </a:p>
            </p:txBody>
          </p:sp>
        </p:grpSp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3344E5AB-BA70-E8CD-97B3-5E1A5214CC81}"/>
                </a:ext>
              </a:extLst>
            </p:cNvPr>
            <p:cNvGrpSpPr/>
            <p:nvPr/>
          </p:nvGrpSpPr>
          <p:grpSpPr>
            <a:xfrm>
              <a:off x="5596041" y="2281959"/>
              <a:ext cx="1107646" cy="263684"/>
              <a:chOff x="4904997" y="3351360"/>
              <a:chExt cx="1107646" cy="263684"/>
            </a:xfrm>
          </p:grpSpPr>
          <p:sp>
            <p:nvSpPr>
              <p:cNvPr id="164" name="正方形/長方形 163">
                <a:extLst>
                  <a:ext uri="{FF2B5EF4-FFF2-40B4-BE49-F238E27FC236}">
                    <a16:creationId xmlns:a16="http://schemas.microsoft.com/office/drawing/2014/main" id="{33E4F575-2879-7E0A-CB29-F73DE4B285AD}"/>
                  </a:ext>
                </a:extLst>
              </p:cNvPr>
              <p:cNvSpPr/>
              <p:nvPr/>
            </p:nvSpPr>
            <p:spPr>
              <a:xfrm>
                <a:off x="4904997" y="3351360"/>
                <a:ext cx="701194" cy="263684"/>
              </a:xfrm>
              <a:prstGeom prst="rect">
                <a:avLst/>
              </a:prstGeom>
              <a:solidFill>
                <a:schemeClr val="bg1"/>
              </a:solidFill>
              <a:ln w="38100" cmpd="dbl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5" name="テキスト ボックス 164">
                <a:extLst>
                  <a:ext uri="{FF2B5EF4-FFF2-40B4-BE49-F238E27FC236}">
                    <a16:creationId xmlns:a16="http://schemas.microsoft.com/office/drawing/2014/main" id="{FAB27A61-EFD5-3454-48EB-771BD7218437}"/>
                  </a:ext>
                </a:extLst>
              </p:cNvPr>
              <p:cNvSpPr txBox="1"/>
              <p:nvPr/>
            </p:nvSpPr>
            <p:spPr>
              <a:xfrm>
                <a:off x="5006097" y="3380830"/>
                <a:ext cx="1006546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800" b="1" dirty="0">
                    <a:solidFill>
                      <a:schemeClr val="accent6">
                        <a:lumMod val="7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庄内町</a:t>
                </a:r>
              </a:p>
            </p:txBody>
          </p:sp>
        </p:grpSp>
      </p:grp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D1A6AB20-F51B-E55B-A161-293FCE023E84}"/>
              </a:ext>
            </a:extLst>
          </p:cNvPr>
          <p:cNvSpPr/>
          <p:nvPr/>
        </p:nvSpPr>
        <p:spPr>
          <a:xfrm>
            <a:off x="2381503" y="3491556"/>
            <a:ext cx="976294" cy="3683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b="1" dirty="0">
                <a:solidFill>
                  <a:schemeClr val="accent5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地域支援チーム</a:t>
            </a:r>
            <a:endParaRPr kumimoji="1" lang="en-US" altLang="ja-JP" sz="800" b="1" dirty="0">
              <a:solidFill>
                <a:schemeClr val="accent5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037533C3-9B54-235E-1595-C28DB0F25BAC}"/>
              </a:ext>
            </a:extLst>
          </p:cNvPr>
          <p:cNvSpPr txBox="1"/>
          <p:nvPr/>
        </p:nvSpPr>
        <p:spPr>
          <a:xfrm>
            <a:off x="1782799" y="3925461"/>
            <a:ext cx="6859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連携</a:t>
            </a:r>
          </a:p>
        </p:txBody>
      </p:sp>
      <p:sp>
        <p:nvSpPr>
          <p:cNvPr id="173" name="テキスト ボックス 172">
            <a:extLst>
              <a:ext uri="{FF2B5EF4-FFF2-40B4-BE49-F238E27FC236}">
                <a16:creationId xmlns:a16="http://schemas.microsoft.com/office/drawing/2014/main" id="{DA62A2E4-6565-7144-A1D6-E775666229C8}"/>
              </a:ext>
            </a:extLst>
          </p:cNvPr>
          <p:cNvSpPr txBox="1"/>
          <p:nvPr/>
        </p:nvSpPr>
        <p:spPr>
          <a:xfrm>
            <a:off x="130455" y="4137635"/>
            <a:ext cx="1695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－Ｒ５－</a:t>
            </a:r>
          </a:p>
        </p:txBody>
      </p:sp>
      <p:pic>
        <p:nvPicPr>
          <p:cNvPr id="174" name="図 173">
            <a:extLst>
              <a:ext uri="{FF2B5EF4-FFF2-40B4-BE49-F238E27FC236}">
                <a16:creationId xmlns:a16="http://schemas.microsoft.com/office/drawing/2014/main" id="{71D7BEBB-761E-84F0-A042-18998040FE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590" y="5521350"/>
            <a:ext cx="1582929" cy="1187198"/>
          </a:xfrm>
          <a:prstGeom prst="rect">
            <a:avLst/>
          </a:prstGeom>
        </p:spPr>
      </p:pic>
      <p:sp>
        <p:nvSpPr>
          <p:cNvPr id="176" name="テキスト ボックス 175">
            <a:extLst>
              <a:ext uri="{FF2B5EF4-FFF2-40B4-BE49-F238E27FC236}">
                <a16:creationId xmlns:a16="http://schemas.microsoft.com/office/drawing/2014/main" id="{B643A2AD-EEC0-4463-0652-B796CE36EA73}"/>
              </a:ext>
            </a:extLst>
          </p:cNvPr>
          <p:cNvSpPr txBox="1"/>
          <p:nvPr/>
        </p:nvSpPr>
        <p:spPr>
          <a:xfrm>
            <a:off x="102211" y="4211702"/>
            <a:ext cx="4106821" cy="23314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kumimoji="1" lang="en-US" altLang="ja-JP" sz="1050" dirty="0"/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R5.8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活動方針の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ロードマップを作成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R5.9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「</a:t>
            </a:r>
            <a:r>
              <a:rPr kumimoji="1" lang="ja-JP" altLang="en-US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まるっと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中間管理方式」や「特定地域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づ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くり協同組合制度」等を学ぶ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セミナーを開催　　　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R5.9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庄内町が農家へ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アンケートを実施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>
                <a:latin typeface="メイリオ" panose="020B0604030504040204" pitchFamily="50" charset="-128"/>
                <a:ea typeface="メイリオ" panose="020B0604030504040204" pitchFamily="50" charset="-128"/>
              </a:rPr>
              <a:t>R6.1   </a:t>
            </a:r>
            <a:r>
              <a:rPr kumimoji="1" lang="ja-JP" altLang="en-US" sz="1050">
                <a:latin typeface="メイリオ" panose="020B0604030504040204" pitchFamily="50" charset="-128"/>
                <a:ea typeface="メイリオ" panose="020B0604030504040204" pitchFamily="50" charset="-128"/>
              </a:rPr>
              <a:t>庄内町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がアンケート結果を地図化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R6.2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地図を用いて、将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来の農地利用に関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する合意形成を図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kumimoji="1" lang="ja-JP" altLang="en-US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座談会を実施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○随 時　打合せ・会議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テキスト ボックス 176">
            <a:extLst>
              <a:ext uri="{FF2B5EF4-FFF2-40B4-BE49-F238E27FC236}">
                <a16:creationId xmlns:a16="http://schemas.microsoft.com/office/drawing/2014/main" id="{66C809EA-A69E-5467-DAF2-6B2451273586}"/>
              </a:ext>
            </a:extLst>
          </p:cNvPr>
          <p:cNvSpPr txBox="1"/>
          <p:nvPr/>
        </p:nvSpPr>
        <p:spPr>
          <a:xfrm>
            <a:off x="795843" y="6542372"/>
            <a:ext cx="12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ワークショップの様子</a:t>
            </a:r>
          </a:p>
        </p:txBody>
      </p: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719F2346-9C3B-0153-07DF-07AED9022D7B}"/>
              </a:ext>
            </a:extLst>
          </p:cNvPr>
          <p:cNvGrpSpPr/>
          <p:nvPr/>
        </p:nvGrpSpPr>
        <p:grpSpPr>
          <a:xfrm>
            <a:off x="3896244" y="5043939"/>
            <a:ext cx="756116" cy="1649369"/>
            <a:chOff x="3880022" y="5050920"/>
            <a:chExt cx="756116" cy="1649369"/>
          </a:xfrm>
        </p:grpSpPr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0507FB45-0564-5625-A2FF-7634DB3BB07B}"/>
                </a:ext>
              </a:extLst>
            </p:cNvPr>
            <p:cNvSpPr/>
            <p:nvPr/>
          </p:nvSpPr>
          <p:spPr>
            <a:xfrm rot="10800000">
              <a:off x="3880022" y="5681204"/>
              <a:ext cx="755022" cy="1019085"/>
            </a:xfrm>
            <a:prstGeom prst="rect">
              <a:avLst/>
            </a:prstGeom>
            <a:solidFill>
              <a:srgbClr val="FF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2" name="正方形/長方形 181">
              <a:extLst>
                <a:ext uri="{FF2B5EF4-FFF2-40B4-BE49-F238E27FC236}">
                  <a16:creationId xmlns:a16="http://schemas.microsoft.com/office/drawing/2014/main" id="{5CB36B9C-E9DB-B4C9-5679-1429A5C78957}"/>
                </a:ext>
              </a:extLst>
            </p:cNvPr>
            <p:cNvSpPr/>
            <p:nvPr/>
          </p:nvSpPr>
          <p:spPr>
            <a:xfrm rot="10800000">
              <a:off x="3881116" y="5050920"/>
              <a:ext cx="755022" cy="74657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0" name="テキスト ボックス 209">
            <a:extLst>
              <a:ext uri="{FF2B5EF4-FFF2-40B4-BE49-F238E27FC236}">
                <a16:creationId xmlns:a16="http://schemas.microsoft.com/office/drawing/2014/main" id="{F046711B-4383-F772-DCDA-0EEE3DC487EA}"/>
              </a:ext>
            </a:extLst>
          </p:cNvPr>
          <p:cNvSpPr txBox="1"/>
          <p:nvPr/>
        </p:nvSpPr>
        <p:spPr>
          <a:xfrm>
            <a:off x="4020823" y="5008935"/>
            <a:ext cx="5112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R6.2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E06094DB-18DE-EB76-D081-69E749870827}"/>
              </a:ext>
            </a:extLst>
          </p:cNvPr>
          <p:cNvSpPr/>
          <p:nvPr/>
        </p:nvSpPr>
        <p:spPr>
          <a:xfrm>
            <a:off x="7701418" y="4839505"/>
            <a:ext cx="216000" cy="144000"/>
          </a:xfrm>
          <a:prstGeom prst="rect">
            <a:avLst/>
          </a:prstGeom>
          <a:solidFill>
            <a:srgbClr val="FF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6419EAE9-967C-439B-BAD5-D9228728A215}"/>
              </a:ext>
            </a:extLst>
          </p:cNvPr>
          <p:cNvSpPr/>
          <p:nvPr/>
        </p:nvSpPr>
        <p:spPr>
          <a:xfrm>
            <a:off x="6132791" y="4830229"/>
            <a:ext cx="216000" cy="14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9" name="テキスト ボックス 248">
            <a:extLst>
              <a:ext uri="{FF2B5EF4-FFF2-40B4-BE49-F238E27FC236}">
                <a16:creationId xmlns:a16="http://schemas.microsoft.com/office/drawing/2014/main" id="{D5B267D2-DB4B-3EF5-92FC-F53C34E1AEB5}"/>
              </a:ext>
            </a:extLst>
          </p:cNvPr>
          <p:cNvSpPr txBox="1"/>
          <p:nvPr/>
        </p:nvSpPr>
        <p:spPr>
          <a:xfrm>
            <a:off x="7837383" y="4810473"/>
            <a:ext cx="1152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：中山間チーム</a:t>
            </a:r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D3A6EAD3-E693-991E-1CD4-0EF231FEDDBF}"/>
              </a:ext>
            </a:extLst>
          </p:cNvPr>
          <p:cNvSpPr txBox="1"/>
          <p:nvPr/>
        </p:nvSpPr>
        <p:spPr>
          <a:xfrm>
            <a:off x="6248946" y="4808710"/>
            <a:ext cx="155812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：地域支援チーム（参考）</a:t>
            </a:r>
          </a:p>
        </p:txBody>
      </p:sp>
      <p:sp>
        <p:nvSpPr>
          <p:cNvPr id="237" name="テキスト ボックス 236">
            <a:extLst>
              <a:ext uri="{FF2B5EF4-FFF2-40B4-BE49-F238E27FC236}">
                <a16:creationId xmlns:a16="http://schemas.microsoft.com/office/drawing/2014/main" id="{62CF80F8-4F4C-E04A-8AF9-1C0E328B2DDE}"/>
              </a:ext>
            </a:extLst>
          </p:cNvPr>
          <p:cNvSpPr txBox="1"/>
          <p:nvPr/>
        </p:nvSpPr>
        <p:spPr>
          <a:xfrm>
            <a:off x="5747952" y="965271"/>
            <a:ext cx="347668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庄内町立谷沢地域において、地域計画等との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調整を図り、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b="1" u="sng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遊休農地の有効活用方策の提案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を目指す。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8" name="テキスト ボックス 237">
            <a:extLst>
              <a:ext uri="{FF2B5EF4-FFF2-40B4-BE49-F238E27FC236}">
                <a16:creationId xmlns:a16="http://schemas.microsoft.com/office/drawing/2014/main" id="{081F8CC7-7D23-A469-9499-AA1C0CB9420D}"/>
              </a:ext>
            </a:extLst>
          </p:cNvPr>
          <p:cNvSpPr txBox="1"/>
          <p:nvPr/>
        </p:nvSpPr>
        <p:spPr>
          <a:xfrm>
            <a:off x="6240541" y="108608"/>
            <a:ext cx="2729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令和６年１０月１７日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中山間地域課題解決検討チーム</a:t>
            </a: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56081B1-DEE6-E043-C7B6-1409A0F2F318}"/>
              </a:ext>
            </a:extLst>
          </p:cNvPr>
          <p:cNvSpPr/>
          <p:nvPr/>
        </p:nvSpPr>
        <p:spPr>
          <a:xfrm>
            <a:off x="187147" y="86257"/>
            <a:ext cx="5929655" cy="4827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dirty="0">
                <a:solidFill>
                  <a:schemeClr val="bg2">
                    <a:lumMod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中山間課題解決検討チーム（庄内町立谷沢地域）の活動内容</a:t>
            </a:r>
            <a:endParaRPr kumimoji="1" lang="en-US" altLang="ja-JP" sz="1600" b="1" dirty="0">
              <a:solidFill>
                <a:schemeClr val="bg2">
                  <a:lumMod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>
            <a:extLst>
              <a:ext uri="{FF2B5EF4-FFF2-40B4-BE49-F238E27FC236}">
                <a16:creationId xmlns:a16="http://schemas.microsoft.com/office/drawing/2014/main" id="{5C5E2589-8580-3B51-7318-32783594A4CD}"/>
              </a:ext>
            </a:extLst>
          </p:cNvPr>
          <p:cNvSpPr/>
          <p:nvPr/>
        </p:nvSpPr>
        <p:spPr>
          <a:xfrm>
            <a:off x="254220" y="1958625"/>
            <a:ext cx="2380974" cy="33973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これまでの活動（～</a:t>
            </a: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R5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11" name="図 10" descr="画面の領域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89" t="1118" r="1980" b="-1118"/>
          <a:stretch/>
        </p:blipFill>
        <p:spPr>
          <a:xfrm>
            <a:off x="1032321" y="3526930"/>
            <a:ext cx="321363" cy="201024"/>
          </a:xfrm>
          <a:prstGeom prst="rect">
            <a:avLst/>
          </a:prstGeom>
        </p:spPr>
      </p:pic>
      <p:pic>
        <p:nvPicPr>
          <p:cNvPr id="12" name="図 11" descr="画面の領域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"/>
          <a:stretch/>
        </p:blipFill>
        <p:spPr>
          <a:xfrm>
            <a:off x="1795262" y="3564219"/>
            <a:ext cx="444978" cy="34225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73B91339-D194-0DA1-54CD-09FB5E6488F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08790" y="2864825"/>
            <a:ext cx="1381599" cy="1036200"/>
          </a:xfrm>
          <a:prstGeom prst="rect">
            <a:avLst/>
          </a:prstGeom>
        </p:spPr>
      </p:pic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66C809EA-A69E-5467-DAF2-6B2451273586}"/>
              </a:ext>
            </a:extLst>
          </p:cNvPr>
          <p:cNvSpPr txBox="1"/>
          <p:nvPr/>
        </p:nvSpPr>
        <p:spPr>
          <a:xfrm>
            <a:off x="7823796" y="4037244"/>
            <a:ext cx="122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座談会の様子</a:t>
            </a:r>
          </a:p>
        </p:txBody>
      </p: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9344A917-BD88-94AE-3454-35C925A229D2}"/>
              </a:ext>
            </a:extLst>
          </p:cNvPr>
          <p:cNvCxnSpPr>
            <a:cxnSpLocks/>
          </p:cNvCxnSpPr>
          <p:nvPr/>
        </p:nvCxnSpPr>
        <p:spPr>
          <a:xfrm>
            <a:off x="3909598" y="6013119"/>
            <a:ext cx="739781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FBE07881-9E34-A044-0F26-CD42ED392461}"/>
              </a:ext>
            </a:extLst>
          </p:cNvPr>
          <p:cNvCxnSpPr>
            <a:cxnSpLocks/>
          </p:cNvCxnSpPr>
          <p:nvPr/>
        </p:nvCxnSpPr>
        <p:spPr>
          <a:xfrm>
            <a:off x="6625764" y="6542372"/>
            <a:ext cx="668484" cy="0"/>
          </a:xfrm>
          <a:prstGeom prst="straightConnector1">
            <a:avLst/>
          </a:prstGeom>
          <a:ln w="28575">
            <a:solidFill>
              <a:srgbClr val="C0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D96EBC1A-906F-AF79-1AAE-3ACB035E8FA0}"/>
              </a:ext>
            </a:extLst>
          </p:cNvPr>
          <p:cNvSpPr txBox="1"/>
          <p:nvPr/>
        </p:nvSpPr>
        <p:spPr>
          <a:xfrm>
            <a:off x="5304896" y="6280633"/>
            <a:ext cx="14312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保全エリアの検討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E1B96EF-1427-6E40-322F-BEEB6422858D}"/>
              </a:ext>
            </a:extLst>
          </p:cNvPr>
          <p:cNvSpPr txBox="1"/>
          <p:nvPr/>
        </p:nvSpPr>
        <p:spPr>
          <a:xfrm>
            <a:off x="5396854" y="6462719"/>
            <a:ext cx="13402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有効活用方策検討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4D0DECE5-FAC3-F939-0CB4-DA6F66ED17FC}"/>
              </a:ext>
            </a:extLst>
          </p:cNvPr>
          <p:cNvCxnSpPr>
            <a:cxnSpLocks/>
          </p:cNvCxnSpPr>
          <p:nvPr/>
        </p:nvCxnSpPr>
        <p:spPr>
          <a:xfrm>
            <a:off x="3892984" y="5439551"/>
            <a:ext cx="758282" cy="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4F0FAEC-622E-C01F-76F2-4ADBE96831D4}"/>
              </a:ext>
            </a:extLst>
          </p:cNvPr>
          <p:cNvSpPr txBox="1"/>
          <p:nvPr/>
        </p:nvSpPr>
        <p:spPr>
          <a:xfrm>
            <a:off x="3835548" y="5473227"/>
            <a:ext cx="17443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地域での合意形成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070B031B-3AF3-23C7-48BD-C6D8AE03917B}"/>
              </a:ext>
            </a:extLst>
          </p:cNvPr>
          <p:cNvCxnSpPr>
            <a:cxnSpLocks/>
          </p:cNvCxnSpPr>
          <p:nvPr/>
        </p:nvCxnSpPr>
        <p:spPr>
          <a:xfrm flipV="1">
            <a:off x="4714149" y="5434555"/>
            <a:ext cx="3445258" cy="14244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56B6D7C-FFFE-6B72-53E9-1421DACA337C}"/>
              </a:ext>
            </a:extLst>
          </p:cNvPr>
          <p:cNvSpPr txBox="1"/>
          <p:nvPr/>
        </p:nvSpPr>
        <p:spPr>
          <a:xfrm>
            <a:off x="5322415" y="5474931"/>
            <a:ext cx="17443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地域計画策定</a:t>
            </a: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3F1EA327-F0DC-0AAC-1931-0A36469409E1}"/>
              </a:ext>
            </a:extLst>
          </p:cNvPr>
          <p:cNvCxnSpPr>
            <a:cxnSpLocks/>
          </p:cNvCxnSpPr>
          <p:nvPr/>
        </p:nvCxnSpPr>
        <p:spPr>
          <a:xfrm>
            <a:off x="3895339" y="5276566"/>
            <a:ext cx="327835" cy="0"/>
          </a:xfrm>
          <a:prstGeom prst="straightConnector1">
            <a:avLst/>
          </a:prstGeom>
          <a:ln w="285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D1EFDB4-04F4-2E16-5796-79BF7F0D52C5}"/>
              </a:ext>
            </a:extLst>
          </p:cNvPr>
          <p:cNvSpPr txBox="1"/>
          <p:nvPr/>
        </p:nvSpPr>
        <p:spPr>
          <a:xfrm>
            <a:off x="4174599" y="5189747"/>
            <a:ext cx="17443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アンケート集約・地図化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AEC896D-02C9-7A57-EB5F-9A64C86414DA}"/>
              </a:ext>
            </a:extLst>
          </p:cNvPr>
          <p:cNvSpPr txBox="1"/>
          <p:nvPr/>
        </p:nvSpPr>
        <p:spPr>
          <a:xfrm>
            <a:off x="3958887" y="5676246"/>
            <a:ext cx="641204" cy="2272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noAutofit/>
          </a:bodyPr>
          <a:lstStyle/>
          <a:p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座談会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AB03E0CC-5AE8-6E93-8709-45E7F8F54C1A}"/>
              </a:ext>
            </a:extLst>
          </p:cNvPr>
          <p:cNvSpPr txBox="1"/>
          <p:nvPr/>
        </p:nvSpPr>
        <p:spPr>
          <a:xfrm>
            <a:off x="8222038" y="5924182"/>
            <a:ext cx="57783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活動報告の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取りまとめ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・提案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CCDE5F90-2176-8C36-465F-E06097B054B3}"/>
              </a:ext>
            </a:extLst>
          </p:cNvPr>
          <p:cNvSpPr txBox="1"/>
          <p:nvPr/>
        </p:nvSpPr>
        <p:spPr>
          <a:xfrm>
            <a:off x="6603562" y="5918627"/>
            <a:ext cx="92639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①目標地図作成の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話し合い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（上流・</a:t>
            </a:r>
            <a:r>
              <a:rPr kumimoji="1" lang="en-US" altLang="ja-JP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10/10</a:t>
            </a:r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↑ワーキングチーム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0D6E50A1-D97F-B19E-4935-69D5977648EB}"/>
              </a:ext>
            </a:extLst>
          </p:cNvPr>
          <p:cNvSpPr txBox="1"/>
          <p:nvPr/>
        </p:nvSpPr>
        <p:spPr>
          <a:xfrm>
            <a:off x="7861551" y="5497054"/>
            <a:ext cx="57783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地域計画の確認</a:t>
            </a:r>
            <a:endParaRPr kumimoji="1" lang="en-US" altLang="ja-JP" sz="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（公告前）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00568B07-E36F-D13C-6738-2A8D246DCCE3}"/>
              </a:ext>
            </a:extLst>
          </p:cNvPr>
          <p:cNvSpPr txBox="1"/>
          <p:nvPr/>
        </p:nvSpPr>
        <p:spPr>
          <a:xfrm>
            <a:off x="7374562" y="6413820"/>
            <a:ext cx="72976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②↑ワーキングチームでの検討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11</a:t>
            </a:r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21AC88C3-350E-0853-75B3-1660E0D980DA}"/>
              </a:ext>
            </a:extLst>
          </p:cNvPr>
          <p:cNvSpPr txBox="1"/>
          <p:nvPr/>
        </p:nvSpPr>
        <p:spPr>
          <a:xfrm>
            <a:off x="4841294" y="5018454"/>
            <a:ext cx="5112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R6.3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AF779CF-E146-91B9-71F2-9580218DD125}"/>
              </a:ext>
            </a:extLst>
          </p:cNvPr>
          <p:cNvSpPr txBox="1"/>
          <p:nvPr/>
        </p:nvSpPr>
        <p:spPr>
          <a:xfrm>
            <a:off x="5656861" y="5023763"/>
            <a:ext cx="5112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R6.6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324E561-FDB9-92BF-CB37-511F282F5FC7}"/>
              </a:ext>
            </a:extLst>
          </p:cNvPr>
          <p:cNvSpPr txBox="1"/>
          <p:nvPr/>
        </p:nvSpPr>
        <p:spPr>
          <a:xfrm>
            <a:off x="6472428" y="5018454"/>
            <a:ext cx="5112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R6.9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E4D16384-072D-22BE-5513-E118F187FBB2}"/>
              </a:ext>
            </a:extLst>
          </p:cNvPr>
          <p:cNvSpPr txBox="1"/>
          <p:nvPr/>
        </p:nvSpPr>
        <p:spPr>
          <a:xfrm>
            <a:off x="7287835" y="5023763"/>
            <a:ext cx="5737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R6.12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EFB6958-A131-DE34-F406-79D0A1404485}"/>
              </a:ext>
            </a:extLst>
          </p:cNvPr>
          <p:cNvSpPr txBox="1"/>
          <p:nvPr/>
        </p:nvSpPr>
        <p:spPr>
          <a:xfrm>
            <a:off x="8159407" y="5023763"/>
            <a:ext cx="5112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latin typeface="+mn-ea"/>
              </a:rPr>
              <a:t>R7.3</a:t>
            </a:r>
            <a:endParaRPr kumimoji="1" lang="ja-JP" altLang="en-US" sz="1050" dirty="0">
              <a:latin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39AC0CA-1EDF-2669-1D87-0F4DE60B51A8}"/>
              </a:ext>
            </a:extLst>
          </p:cNvPr>
          <p:cNvSpPr txBox="1"/>
          <p:nvPr/>
        </p:nvSpPr>
        <p:spPr>
          <a:xfrm>
            <a:off x="7590124" y="5919827"/>
            <a:ext cx="58158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③遊休農地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有効活用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検討会</a:t>
            </a:r>
            <a:endParaRPr kumimoji="1" lang="en-US" altLang="ja-JP" sz="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en-US" altLang="ja-JP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sz="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月）</a:t>
            </a: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A408D5FE-79E1-13FD-C7E0-8A520EDA1961}"/>
              </a:ext>
            </a:extLst>
          </p:cNvPr>
          <p:cNvCxnSpPr>
            <a:cxnSpLocks/>
          </p:cNvCxnSpPr>
          <p:nvPr/>
        </p:nvCxnSpPr>
        <p:spPr>
          <a:xfrm>
            <a:off x="8171709" y="6542372"/>
            <a:ext cx="586313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29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526</Words>
  <Application>Microsoft Office PowerPoint</Application>
  <PresentationFormat>画面に合わせる (4:3)</PresentationFormat>
  <Paragraphs>87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A-Kimura</cp:lastModifiedBy>
  <cp:revision>24</cp:revision>
  <cp:lastPrinted>2024-09-04T04:39:47Z</cp:lastPrinted>
  <dcterms:modified xsi:type="dcterms:W3CDTF">2024-12-11T05:23:10Z</dcterms:modified>
</cp:coreProperties>
</file>